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Roboto Mono" pitchFamily="49"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p:cViewPr varScale="1">
        <p:scale>
          <a:sx n="156" d="100"/>
          <a:sy n="156" d="100"/>
        </p:scale>
        <p:origin x="8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9" name="Google Shape;149;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 name="Google Shape;15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 name="Google Shape;16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 name="Google Shape;17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 name="Google Shape;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4" name="Google Shape;284;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4" name="Google Shape;294;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 name="Google Shape;79;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 name="Google Shape;8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 name="Google Shape;11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457172" y="1203299"/>
            <a:ext cx="8228700" cy="2982600"/>
          </a:xfrm>
          <a:prstGeom prst="rect">
            <a:avLst/>
          </a:prstGeom>
          <a:noFill/>
          <a:ln>
            <a:noFill/>
          </a:ln>
        </p:spPr>
        <p:txBody>
          <a:bodyPr spcFirstLastPara="1" wrap="square" lIns="0" tIns="0" rIns="0" bIns="0" anchor="t" anchorCtr="0">
            <a:normAutofit/>
          </a:bodyPr>
          <a:lstStyle>
            <a:lvl1pPr marL="457200" lvl="0" indent="-228600" algn="l">
              <a:lnSpc>
                <a:spcPct val="115000"/>
              </a:lnSpc>
              <a:spcBef>
                <a:spcPts val="0"/>
              </a:spcBef>
              <a:spcAft>
                <a:spcPts val="0"/>
              </a:spcAft>
              <a:buSzPts val="1800"/>
              <a:buNone/>
              <a:defRPr/>
            </a:lvl1pPr>
            <a:lvl2pPr marL="914400" lvl="1" indent="-228600" algn="l">
              <a:lnSpc>
                <a:spcPct val="115000"/>
              </a:lnSpc>
              <a:spcBef>
                <a:spcPts val="0"/>
              </a:spcBef>
              <a:spcAft>
                <a:spcPts val="0"/>
              </a:spcAft>
              <a:buSzPts val="1400"/>
              <a:buNone/>
              <a:defRPr/>
            </a:lvl2pPr>
            <a:lvl3pPr marL="1371600" lvl="2" indent="-228600" algn="l">
              <a:lnSpc>
                <a:spcPct val="115000"/>
              </a:lnSpc>
              <a:spcBef>
                <a:spcPts val="0"/>
              </a:spcBef>
              <a:spcAft>
                <a:spcPts val="0"/>
              </a:spcAft>
              <a:buSzPts val="1400"/>
              <a:buNone/>
              <a:defRPr/>
            </a:lvl3pPr>
            <a:lvl4pPr marL="1828800" lvl="3" indent="-228600" algn="l">
              <a:lnSpc>
                <a:spcPct val="115000"/>
              </a:lnSpc>
              <a:spcBef>
                <a:spcPts val="0"/>
              </a:spcBef>
              <a:spcAft>
                <a:spcPts val="0"/>
              </a:spcAft>
              <a:buSzPts val="1400"/>
              <a:buNone/>
              <a:defRPr/>
            </a:lvl4pPr>
            <a:lvl5pPr marL="2286000" lvl="4" indent="-228600" algn="l">
              <a:lnSpc>
                <a:spcPct val="115000"/>
              </a:lnSpc>
              <a:spcBef>
                <a:spcPts val="0"/>
              </a:spcBef>
              <a:spcAft>
                <a:spcPts val="0"/>
              </a:spcAft>
              <a:buSzPts val="1400"/>
              <a:buNone/>
              <a:defRPr/>
            </a:lvl5pPr>
            <a:lvl6pPr marL="2743200" lvl="5" indent="-228600" algn="l">
              <a:lnSpc>
                <a:spcPct val="115000"/>
              </a:lnSpc>
              <a:spcBef>
                <a:spcPts val="0"/>
              </a:spcBef>
              <a:spcAft>
                <a:spcPts val="0"/>
              </a:spcAft>
              <a:buSzPts val="1400"/>
              <a:buNone/>
              <a:defRPr/>
            </a:lvl6pPr>
            <a:lvl7pPr marL="3200400" lvl="6" indent="-228600" algn="l">
              <a:lnSpc>
                <a:spcPct val="115000"/>
              </a:lnSpc>
              <a:spcBef>
                <a:spcPts val="0"/>
              </a:spcBef>
              <a:spcAft>
                <a:spcPts val="0"/>
              </a:spcAft>
              <a:buSzPts val="1400"/>
              <a:buNone/>
              <a:defRPr/>
            </a:lvl7pPr>
            <a:lvl8pPr marL="3657600" lvl="7" indent="-228600" algn="l">
              <a:lnSpc>
                <a:spcPct val="115000"/>
              </a:lnSpc>
              <a:spcBef>
                <a:spcPts val="0"/>
              </a:spcBef>
              <a:spcAft>
                <a:spcPts val="0"/>
              </a:spcAft>
              <a:buSzPts val="1400"/>
              <a:buNone/>
              <a:defRPr/>
            </a:lvl8pPr>
            <a:lvl9pPr marL="4114800" lvl="8" indent="-228600" algn="l">
              <a:lnSpc>
                <a:spcPct val="115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623888" y="1282303"/>
            <a:ext cx="7886700" cy="2139600"/>
          </a:xfrm>
          <a:prstGeom prst="rect">
            <a:avLst/>
          </a:prstGeom>
          <a:noFill/>
          <a:ln>
            <a:noFill/>
          </a:ln>
        </p:spPr>
        <p:txBody>
          <a:bodyPr spcFirstLastPara="1" wrap="square" lIns="68575" tIns="68575" rIns="68575" bIns="68575" anchor="b" anchorCtr="0">
            <a:noAutofit/>
          </a:bodyPr>
          <a:lstStyle>
            <a:lvl1pPr marR="0" lvl="0" algn="l">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55" name="Google Shape;55;p14"/>
          <p:cNvSpPr txBox="1">
            <a:spLocks noGrp="1"/>
          </p:cNvSpPr>
          <p:nvPr>
            <p:ph type="body" idx="1"/>
          </p:nvPr>
        </p:nvSpPr>
        <p:spPr>
          <a:xfrm>
            <a:off x="623888" y="3442097"/>
            <a:ext cx="7886700" cy="1125300"/>
          </a:xfrm>
          <a:prstGeom prst="rect">
            <a:avLst/>
          </a:prstGeom>
          <a:noFill/>
          <a:ln>
            <a:noFill/>
          </a:ln>
        </p:spPr>
        <p:txBody>
          <a:bodyPr spcFirstLastPara="1" wrap="square" lIns="68575" tIns="68575" rIns="68575" bIns="68575" anchor="t" anchorCtr="0">
            <a:noAutofit/>
          </a:bodyPr>
          <a:lstStyle>
            <a:lvl1pPr marL="457200" marR="0" lvl="0" indent="-228600" algn="l">
              <a:lnSpc>
                <a:spcPct val="90000"/>
              </a:lnSpc>
              <a:spcBef>
                <a:spcPts val="8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400"/>
              </a:spcBef>
              <a:spcAft>
                <a:spcPts val="0"/>
              </a:spcAft>
              <a:buClr>
                <a:srgbClr val="888888"/>
              </a:buClr>
              <a:buSzPts val="1500"/>
              <a:buFont typeface="Arial"/>
              <a:buNone/>
              <a:defRPr sz="15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40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56" name="Google Shape;56;p14"/>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R="0" lvl="0" algn="l"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57" name="Google Shape;57;p14"/>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R="0" lvl="0" algn="ctr"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58" name="Google Shape;58;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metaphysic.ai"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lev-selector/videos"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hyperlink" Target="http://agents.md"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hyperlink" Target="https://www.youtube.com/watch?v=utujQfglbk8" TargetMode="External"/><Relationship Id="rId4" Type="http://schemas.openxmlformats.org/officeDocument/2006/relationships/hyperlink" Target="https://openai.com/index/introducing-codex/"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arxiv.org/abs/2505.10527" TargetMode="External"/><Relationship Id="rId7" Type="http://schemas.openxmlformats.org/officeDocument/2006/relationships/hyperlink" Target="https://arxiv.org/abs/2505.11475"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s://www.youtube.com/watch?v=JNNhXzwokZY" TargetMode="External"/><Relationship Id="rId5" Type="http://schemas.openxmlformats.org/officeDocument/2006/relationships/hyperlink" Target="https://huggingface.co/Qwen/WorldPM-72B" TargetMode="External"/><Relationship Id="rId4" Type="http://schemas.openxmlformats.org/officeDocument/2006/relationships/hyperlink" Target="https://github.com/QwenLM/WorldPM"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hyperlink" Target="https://metaphysic.ai" TargetMode="External"/><Relationship Id="rId7" Type="http://schemas.openxmlformats.org/officeDocument/2006/relationships/hyperlink" Target="https://education.cosmosmagazine.com/cosmos-magazine-how-do-you-stage-a-holographic-concert-article/"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4.jpeg"/><Relationship Id="rId5" Type="http://schemas.openxmlformats.org/officeDocument/2006/relationships/image" Target="../media/image19.png"/><Relationship Id="rId10" Type="http://schemas.openxmlformats.org/officeDocument/2006/relationships/image" Target="../media/image23.png"/><Relationship Id="rId4" Type="http://schemas.openxmlformats.org/officeDocument/2006/relationships/image" Target="../media/image18.jpeg"/><Relationship Id="rId9"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hyperlink" Target="https://metaphysic.ai"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6.jpe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hyperlink" Target="https://arxiv.org/abs/2503.22746"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hyperlink" Target="https://arxiv.org/abs/2505.10862"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9.jpeg"/><Relationship Id="rId5" Type="http://schemas.openxmlformats.org/officeDocument/2006/relationships/image" Target="../media/image28.png"/><Relationship Id="rId4" Type="http://schemas.openxmlformats.org/officeDocument/2006/relationships/hyperlink" Target="https://www.unite.ai/ais-struggle-to-read-analogue-clocks-may-have-deeper-significance/"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jSw7DIFQMH0&amp;t=159s"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hyperlink" Target="https://beta.lmarena.ai" TargetMode="External"/><Relationship Id="rId13" Type="http://schemas.openxmlformats.org/officeDocument/2006/relationships/hyperlink" Target="https://huggingface.co/open-llm-leaderboard" TargetMode="External"/><Relationship Id="rId3" Type="http://schemas.openxmlformats.org/officeDocument/2006/relationships/image" Target="../media/image31.png"/><Relationship Id="rId7" Type="http://schemas.openxmlformats.org/officeDocument/2006/relationships/hyperlink" Target="https://openlm.ai/chatbot-arena/" TargetMode="External"/><Relationship Id="rId12" Type="http://schemas.openxmlformats.org/officeDocument/2006/relationships/hyperlink" Target="https://artificialanalysis.ai/leaderboards/models" TargetMode="External"/><Relationship Id="rId2" Type="http://schemas.openxmlformats.org/officeDocument/2006/relationships/notesSlide" Target="../notesSlides/notesSlide18.xml"/><Relationship Id="rId16"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hyperlink" Target="https://lmarena.ai/?leaderboard" TargetMode="External"/><Relationship Id="rId11" Type="http://schemas.openxmlformats.org/officeDocument/2006/relationships/hyperlink" Target="https://www.stack-ai.com/llm-leaderboard" TargetMode="External"/><Relationship Id="rId5" Type="http://schemas.openxmlformats.org/officeDocument/2006/relationships/hyperlink" Target="https://chat.lmsys.org/?leaderboard" TargetMode="External"/><Relationship Id="rId15" Type="http://schemas.openxmlformats.org/officeDocument/2006/relationships/hyperlink" Target="https://virtualizationreview.com/articles/2025/04/29/ais-heavy-hitters-best-models-for-every-task.aspx" TargetMode="External"/><Relationship Id="rId10" Type="http://schemas.openxmlformats.org/officeDocument/2006/relationships/hyperlink" Target="https://llmworld.net/llm_leaderboards/" TargetMode="External"/><Relationship Id="rId4" Type="http://schemas.openxmlformats.org/officeDocument/2006/relationships/hyperlink" Target="https://en.wikipedia.org/wiki/Elo_rating_system" TargetMode="External"/><Relationship Id="rId9" Type="http://schemas.openxmlformats.org/officeDocument/2006/relationships/hyperlink" Target="https://web.lmarena.ai/leaderboard" TargetMode="External"/><Relationship Id="rId14" Type="http://schemas.openxmlformats.org/officeDocument/2006/relationships/hyperlink" Target="https://www.vellum.ai/llm-leaderboard"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layoffs.fyi" TargetMode="External"/><Relationship Id="rId7"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hyperlink" Target="https://eais.ai" TargetMode="Externa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www.youtube.com/watch?v=bYF76aV0XUw"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huggingface.co/google/gemma-3n-E4B-it-litert-preview"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youtube.com/watch?v=Yzj7SW6sslA"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s://news.microsoft.com/source/features/company-news/introducing-nlweb-bringing-conversational-interfaces-directly-to-the-web/" TargetMode="External"/><Relationship Id="rId7" Type="http://schemas.openxmlformats.org/officeDocument/2006/relationships/hyperlink" Target="https://github.com/copilot-extensions/github-models-extension"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www.youtube.com/watch?v=NIgrGqmoeHs" TargetMode="External"/><Relationship Id="rId5" Type="http://schemas.openxmlformats.org/officeDocument/2006/relationships/hyperlink" Target="https://github.com/features/copilot" TargetMode="External"/><Relationship Id="rId10" Type="http://schemas.openxmlformats.org/officeDocument/2006/relationships/image" Target="../media/image8.png"/><Relationship Id="rId4" Type="http://schemas.openxmlformats.org/officeDocument/2006/relationships/hyperlink" Target="https://azure.microsoft.com/en-us/blog/transforming-rd-with-agentic-ai-introducing-microsoft-discovery/" TargetMode="External"/><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arxiv.org/abs/2410.21271" TargetMode="External"/><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you.com" TargetMode="External"/><Relationship Id="rId5" Type="http://schemas.openxmlformats.org/officeDocument/2006/relationships/image" Target="../media/image9.jpeg"/><Relationship Id="rId4" Type="http://schemas.openxmlformats.org/officeDocument/2006/relationships/hyperlink" Target="https://towardsdatascience.com/boost-2-bit-llm-accuracy-with-eora/"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arxiv.org/abs/2505.01980" TargetMode="External"/><Relationship Id="rId7" Type="http://schemas.openxmlformats.org/officeDocument/2006/relationships/hyperlink" Target="https://github.com/shyamsaktawat/OpenAlpha_Evolve"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hyperlink" Target="https://huggingface.co/papers/2505.09568" TargetMode="External"/><Relationship Id="rId4" Type="http://schemas.openxmlformats.org/officeDocument/2006/relationships/hyperlink" Target="https://research.google/blog/making-complex-text-understandable-minimally-lossy-text-simplification-with-gemini/"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openai.com/sam-and-jony/" TargetMode="External"/><Relationship Id="rId3" Type="http://schemas.openxmlformats.org/officeDocument/2006/relationships/hyperlink" Target="https://github.com/jlowin/fastmcp" TargetMode="External"/><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github.com/microsoft/magentic-ui" TargetMode="External"/><Relationship Id="rId5" Type="http://schemas.openxmlformats.org/officeDocument/2006/relationships/hyperlink" Target="http://server.py" TargetMode="External"/><Relationship Id="rId4" Type="http://schemas.openxmlformats.org/officeDocument/2006/relationships/hyperlink" Target="https://gofastmcp.com/getting-started/" TargetMode="External"/><Relationship Id="rId9"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hyperlink" Target="https://unionrayo.com/en/amazon-vulcan-robot-sense-touch/"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5"/>
          <p:cNvSpPr txBox="1"/>
          <p:nvPr/>
        </p:nvSpPr>
        <p:spPr>
          <a:xfrm>
            <a:off x="78651" y="967202"/>
            <a:ext cx="4420200" cy="22350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228600" marR="0" lvl="0" indent="-215900" algn="l" rtl="0">
              <a:lnSpc>
                <a:spcPct val="100000"/>
              </a:lnSpc>
              <a:spcBef>
                <a:spcPts val="0"/>
              </a:spcBef>
              <a:spcAft>
                <a:spcPts val="0"/>
              </a:spcAft>
              <a:buClr>
                <a:srgbClr val="3C78D8"/>
              </a:buClr>
              <a:buSzPts val="1600"/>
              <a:buFont typeface="Calibri"/>
              <a:buChar char="●"/>
            </a:pPr>
            <a:r>
              <a:rPr lang="en" sz="1600" b="1">
                <a:solidFill>
                  <a:srgbClr val="FF0000"/>
                </a:solidFill>
                <a:latin typeface="Calibri"/>
                <a:ea typeface="Calibri"/>
                <a:cs typeface="Calibri"/>
                <a:sym typeface="Calibri"/>
              </a:rPr>
              <a:t>Computex 2025 - in Taiwan</a:t>
            </a:r>
            <a:endParaRPr sz="1600" b="1">
              <a:solidFill>
                <a:srgbClr val="FF0000"/>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a:solidFill>
                  <a:srgbClr val="FF0000"/>
                </a:solidFill>
                <a:latin typeface="Calibri"/>
                <a:ea typeface="Calibri"/>
                <a:cs typeface="Calibri"/>
                <a:sym typeface="Calibri"/>
              </a:rPr>
              <a:t>Google I/O 2025</a:t>
            </a:r>
            <a:endParaRPr sz="1600" b="1">
              <a:solidFill>
                <a:srgbClr val="FF0000"/>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a:solidFill>
                  <a:srgbClr val="FF0000"/>
                </a:solidFill>
                <a:latin typeface="Calibri"/>
                <a:ea typeface="Calibri"/>
                <a:cs typeface="Calibri"/>
                <a:sym typeface="Calibri"/>
              </a:rPr>
              <a:t>Microsoft Build 2025</a:t>
            </a:r>
            <a:endParaRPr sz="1600" b="1">
              <a:solidFill>
                <a:srgbClr val="FF0000"/>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Nvidia EoRA - improve compressed models</a:t>
            </a:r>
            <a:endParaRPr sz="1600" b="1" i="0" u="none" strike="noStrike" cap="none">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ARI = Advanced Research &amp; Insights</a:t>
            </a:r>
            <a:endParaRPr sz="1600" b="1" i="0" u="none" strike="noStrike" cap="none">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Gemini Simplifies Text</a:t>
            </a:r>
            <a:endParaRPr sz="1600" b="1" i="0" u="none" strike="noStrike" cap="none">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BLIP3-o models generate CLIP image features</a:t>
            </a:r>
            <a:endParaRPr sz="1600" b="1" i="0" u="none" strike="noStrike" cap="none">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OpenAlpha_Evolve</a:t>
            </a:r>
            <a:endParaRPr sz="1600" b="1" i="0" u="none" strike="noStrike" cap="none">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Workday Launches 7 New AI Agents</a:t>
            </a:r>
            <a:endParaRPr sz="1600" b="1" i="0" u="none" strike="noStrike" cap="none">
              <a:solidFill>
                <a:srgbClr val="3C78D8"/>
              </a:solidFill>
              <a:latin typeface="Calibri"/>
              <a:ea typeface="Calibri"/>
              <a:cs typeface="Calibri"/>
              <a:sym typeface="Calibri"/>
            </a:endParaRPr>
          </a:p>
        </p:txBody>
      </p:sp>
      <p:sp>
        <p:nvSpPr>
          <p:cNvPr id="64" name="Google Shape;64;p15"/>
          <p:cNvSpPr txBox="1"/>
          <p:nvPr/>
        </p:nvSpPr>
        <p:spPr>
          <a:xfrm>
            <a:off x="1244875" y="-23350"/>
            <a:ext cx="2072400" cy="818700"/>
          </a:xfrm>
          <a:prstGeom prst="rect">
            <a:avLst/>
          </a:prstGeom>
          <a:noFill/>
          <a:ln>
            <a:noFill/>
          </a:ln>
        </p:spPr>
        <p:txBody>
          <a:bodyPr spcFirstLastPara="1" wrap="square" lIns="9125" tIns="9125" rIns="9125" bIns="9125"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 sz="3000" b="1" i="0" u="none" strike="noStrike" cap="none">
                <a:solidFill>
                  <a:srgbClr val="3C78D8"/>
                </a:solidFill>
                <a:latin typeface="Calibri"/>
                <a:ea typeface="Calibri"/>
                <a:cs typeface="Calibri"/>
                <a:sym typeface="Calibri"/>
              </a:rPr>
              <a:t>AI Updates</a:t>
            </a:r>
            <a:endParaRPr sz="3000" b="1" i="0" u="none" strike="noStrike" cap="none">
              <a:solidFill>
                <a:srgbClr val="3C78D8"/>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600"/>
              <a:buFont typeface="Arial"/>
              <a:buNone/>
            </a:pPr>
            <a:r>
              <a:rPr lang="en" sz="2200" b="1" i="0" u="none" strike="noStrike" cap="none">
                <a:solidFill>
                  <a:srgbClr val="3C78D8"/>
                </a:solidFill>
                <a:latin typeface="Calibri"/>
                <a:ea typeface="Calibri"/>
                <a:cs typeface="Calibri"/>
                <a:sym typeface="Calibri"/>
              </a:rPr>
              <a:t>May 23, 2025</a:t>
            </a:r>
            <a:endParaRPr sz="2200" b="1" i="0" u="none" strike="noStrike" cap="none">
              <a:solidFill>
                <a:srgbClr val="3C78D8"/>
              </a:solidFill>
              <a:latin typeface="Calibri"/>
              <a:ea typeface="Calibri"/>
              <a:cs typeface="Calibri"/>
              <a:sym typeface="Calibri"/>
            </a:endParaRPr>
          </a:p>
        </p:txBody>
      </p:sp>
      <p:sp>
        <p:nvSpPr>
          <p:cNvPr id="65" name="Google Shape;65;p15"/>
          <p:cNvSpPr txBox="1"/>
          <p:nvPr/>
        </p:nvSpPr>
        <p:spPr>
          <a:xfrm>
            <a:off x="4576975" y="4261508"/>
            <a:ext cx="4502400" cy="5109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Crowd-sourced "Arena" Leaderboard</a:t>
            </a:r>
            <a:endParaRPr sz="1600" b="1" i="0" u="none" strike="noStrike" cap="none">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Jobs, Layoffs</a:t>
            </a:r>
            <a:endParaRPr sz="1600" b="1" i="0" u="none" strike="noStrike" cap="none">
              <a:solidFill>
                <a:srgbClr val="3C78D8"/>
              </a:solidFill>
              <a:latin typeface="Calibri"/>
              <a:ea typeface="Calibri"/>
              <a:cs typeface="Calibri"/>
              <a:sym typeface="Calibri"/>
            </a:endParaRPr>
          </a:p>
        </p:txBody>
      </p:sp>
      <p:sp>
        <p:nvSpPr>
          <p:cNvPr id="66" name="Google Shape;66;p15"/>
          <p:cNvSpPr txBox="1"/>
          <p:nvPr/>
        </p:nvSpPr>
        <p:spPr>
          <a:xfrm>
            <a:off x="70976" y="3614230"/>
            <a:ext cx="4420200" cy="1003500"/>
          </a:xfrm>
          <a:prstGeom prst="rect">
            <a:avLst/>
          </a:prstGeom>
          <a:solidFill>
            <a:srgbClr val="FCE5CD"/>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228600" marR="0" lvl="0" indent="-215900" algn="l" rtl="0">
              <a:lnSpc>
                <a:spcPct val="100000"/>
              </a:lnSpc>
              <a:spcBef>
                <a:spcPts val="0"/>
              </a:spcBef>
              <a:spcAft>
                <a:spcPts val="0"/>
              </a:spcAft>
              <a:buClr>
                <a:srgbClr val="3C78D8"/>
              </a:buClr>
              <a:buSzPts val="1600"/>
              <a:buFont typeface="Calibri"/>
              <a:buChar char="●"/>
            </a:pPr>
            <a:r>
              <a:rPr lang="en" sz="1600" b="1">
                <a:solidFill>
                  <a:srgbClr val="3C78D8"/>
                </a:solidFill>
                <a:latin typeface="Calibri"/>
                <a:ea typeface="Calibri"/>
                <a:cs typeface="Calibri"/>
                <a:sym typeface="Calibri"/>
              </a:rPr>
              <a:t>FastMCP - open source MCP Framework</a:t>
            </a:r>
            <a:endParaRPr sz="1600" b="1">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a:solidFill>
                  <a:srgbClr val="3C78D8"/>
                </a:solidFill>
                <a:latin typeface="Calibri"/>
                <a:ea typeface="Calibri"/>
                <a:cs typeface="Calibri"/>
                <a:sym typeface="Calibri"/>
              </a:rPr>
              <a:t>Microsoft Magentic-UI web AI app</a:t>
            </a:r>
            <a:endParaRPr sz="1600" b="1">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a:solidFill>
                  <a:srgbClr val="3C78D8"/>
                </a:solidFill>
                <a:latin typeface="Calibri"/>
                <a:ea typeface="Calibri"/>
                <a:cs typeface="Calibri"/>
                <a:sym typeface="Calibri"/>
              </a:rPr>
              <a:t>OpenAI buys "io" for $6.4 Bln</a:t>
            </a:r>
            <a:endParaRPr sz="1600" b="1">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a:solidFill>
                  <a:srgbClr val="3C78D8"/>
                </a:solidFill>
                <a:latin typeface="Calibri"/>
                <a:ea typeface="Calibri"/>
                <a:cs typeface="Calibri"/>
                <a:sym typeface="Calibri"/>
              </a:rPr>
              <a:t>Amazon Vulcan Robot</a:t>
            </a:r>
            <a:endParaRPr sz="1600" b="1">
              <a:solidFill>
                <a:srgbClr val="3C78D8"/>
              </a:solidFill>
              <a:latin typeface="Calibri"/>
              <a:ea typeface="Calibri"/>
              <a:cs typeface="Calibri"/>
              <a:sym typeface="Calibri"/>
            </a:endParaRPr>
          </a:p>
        </p:txBody>
      </p:sp>
      <p:sp>
        <p:nvSpPr>
          <p:cNvPr id="67" name="Google Shape;67;p15"/>
          <p:cNvSpPr txBox="1"/>
          <p:nvPr/>
        </p:nvSpPr>
        <p:spPr>
          <a:xfrm>
            <a:off x="4576975" y="976895"/>
            <a:ext cx="4502400" cy="1742400"/>
          </a:xfrm>
          <a:prstGeom prst="rect">
            <a:avLst/>
          </a:prstGeom>
          <a:solidFill>
            <a:srgbClr val="C7E6AF"/>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228600" marR="0" lvl="0" indent="-215900" algn="l" rtl="0">
              <a:lnSpc>
                <a:spcPct val="100000"/>
              </a:lnSpc>
              <a:spcBef>
                <a:spcPts val="0"/>
              </a:spcBef>
              <a:spcAft>
                <a:spcPts val="0"/>
              </a:spcAft>
              <a:buClr>
                <a:srgbClr val="3C78D8"/>
              </a:buClr>
              <a:buSzPts val="1600"/>
              <a:buFont typeface="Calibri"/>
              <a:buChar char="●"/>
            </a:pPr>
            <a:r>
              <a:rPr lang="en" sz="1600" b="1">
                <a:solidFill>
                  <a:srgbClr val="3C78D8"/>
                </a:solidFill>
                <a:latin typeface="Calibri"/>
                <a:ea typeface="Calibri"/>
                <a:cs typeface="Calibri"/>
                <a:sym typeface="Calibri"/>
              </a:rPr>
              <a:t>OpenaAI Codex</a:t>
            </a:r>
            <a:endParaRPr sz="1600" b="1">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WorldPM-72B family of models - open source</a:t>
            </a:r>
            <a:endParaRPr sz="1600" b="1" i="0" u="none" strike="noStrike" cap="none">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AGT AI Holograms</a:t>
            </a:r>
            <a:endParaRPr sz="1600" b="1" i="0" u="none" strike="noStrike" cap="none">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Metaphysic - </a:t>
            </a:r>
            <a:r>
              <a:rPr lang="en" sz="1600" b="1" i="0" u="sng" strike="noStrike" cap="none">
                <a:solidFill>
                  <a:schemeClr val="hlink"/>
                </a:solidFill>
                <a:latin typeface="Calibri"/>
                <a:ea typeface="Calibri"/>
                <a:cs typeface="Calibri"/>
                <a:sym typeface="Calibri"/>
                <a:hlinkClick r:id="rId3"/>
              </a:rPr>
              <a:t>metaphysic.ai</a:t>
            </a:r>
            <a:endParaRPr sz="1600" b="1" i="0" u="none" strike="noStrike" cap="none">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Cautious Prompt Phrasing Yields Better Results</a:t>
            </a:r>
            <a:endParaRPr sz="1600" b="1" i="0" u="none" strike="noStrike" cap="none">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AI’s Struggle to Read Analogue Clocks</a:t>
            </a:r>
            <a:endParaRPr sz="1600" b="1" i="0" u="none" strike="noStrike" cap="none">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Elon Musk - One Hour Rule</a:t>
            </a:r>
            <a:endParaRPr sz="1600" b="1" i="0" u="none" strike="noStrike" cap="none">
              <a:solidFill>
                <a:srgbClr val="3C78D8"/>
              </a:solidFill>
              <a:latin typeface="Calibri"/>
              <a:ea typeface="Calibri"/>
              <a:cs typeface="Calibri"/>
              <a:sym typeface="Calibri"/>
            </a:endParaRPr>
          </a:p>
        </p:txBody>
      </p:sp>
      <p:sp>
        <p:nvSpPr>
          <p:cNvPr id="68" name="Google Shape;68;p15"/>
          <p:cNvSpPr txBox="1"/>
          <p:nvPr/>
        </p:nvSpPr>
        <p:spPr>
          <a:xfrm>
            <a:off x="6124625" y="172150"/>
            <a:ext cx="2289300" cy="2802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 sz="1700" b="1" i="1" u="none" strike="noStrike" cap="none">
                <a:solidFill>
                  <a:srgbClr val="FF0000"/>
                </a:solidFill>
                <a:latin typeface="Calibri"/>
                <a:ea typeface="Calibri"/>
                <a:cs typeface="Calibri"/>
                <a:sym typeface="Calibri"/>
              </a:rPr>
              <a:t>xxx</a:t>
            </a:r>
            <a:endParaRPr sz="1700" b="1" i="1" u="none" strike="noStrike" cap="none">
              <a:solidFill>
                <a:srgbClr val="FF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4"/>
          <p:cNvSpPr txBox="1"/>
          <p:nvPr/>
        </p:nvSpPr>
        <p:spPr>
          <a:xfrm>
            <a:off x="145925" y="197675"/>
            <a:ext cx="4337700" cy="4863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2200" b="0" i="0" u="none" strike="noStrike" cap="none">
                <a:solidFill>
                  <a:srgbClr val="000000"/>
                </a:solidFill>
                <a:latin typeface="Calibri"/>
                <a:ea typeface="Calibri"/>
                <a:cs typeface="Calibri"/>
                <a:sym typeface="Calibri"/>
              </a:rPr>
              <a:t>About this Channel:</a:t>
            </a: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500"/>
              <a:buFont typeface="Arial"/>
              <a:buNone/>
            </a:pP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500"/>
              <a:buFont typeface="Arial"/>
              <a:buNone/>
            </a:pPr>
            <a:r>
              <a:rPr lang="en" sz="2200" b="0" i="0" u="none" strike="noStrike" cap="none">
                <a:solidFill>
                  <a:srgbClr val="000000"/>
                </a:solidFill>
                <a:latin typeface="Calibri"/>
                <a:ea typeface="Calibri"/>
                <a:cs typeface="Calibri"/>
                <a:sym typeface="Calibri"/>
              </a:rPr>
              <a:t>We post our AI Updates</a:t>
            </a: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500"/>
              <a:buFont typeface="Arial"/>
              <a:buNone/>
            </a:pPr>
            <a:r>
              <a:rPr lang="en" sz="2200" b="0" i="0" u="none" strike="noStrike" cap="none">
                <a:solidFill>
                  <a:srgbClr val="000000"/>
                </a:solidFill>
                <a:latin typeface="Calibri"/>
                <a:ea typeface="Calibri"/>
                <a:cs typeface="Calibri"/>
                <a:sym typeface="Calibri"/>
              </a:rPr>
              <a:t>Every Friday after 3pm EST</a:t>
            </a: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500"/>
              <a:buFont typeface="Arial"/>
              <a:buNone/>
            </a:pP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500"/>
              <a:buFont typeface="Arial"/>
              <a:buNone/>
            </a:pPr>
            <a:r>
              <a:rPr lang="en" sz="2200" b="0" i="0" u="none" strike="noStrike" cap="none">
                <a:solidFill>
                  <a:srgbClr val="000000"/>
                </a:solidFill>
                <a:latin typeface="Calibri"/>
                <a:ea typeface="Calibri"/>
                <a:cs typeface="Calibri"/>
                <a:sym typeface="Calibri"/>
              </a:rPr>
              <a:t>It is usually 25-30 min long</a:t>
            </a: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500"/>
              <a:buFont typeface="Arial"/>
              <a:buNone/>
            </a:pP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500"/>
              <a:buFont typeface="Arial"/>
              <a:buNone/>
            </a:pPr>
            <a:r>
              <a:rPr lang="en" sz="2200" b="0" i="0" u="none" strike="noStrike" cap="none">
                <a:solidFill>
                  <a:srgbClr val="000000"/>
                </a:solidFill>
                <a:latin typeface="Calibri"/>
                <a:ea typeface="Calibri"/>
                <a:cs typeface="Calibri"/>
                <a:sym typeface="Calibri"/>
              </a:rPr>
              <a:t>Links to slides are under the videos</a:t>
            </a: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500"/>
              <a:buFont typeface="Arial"/>
              <a:buNone/>
            </a:pP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500"/>
              <a:buFont typeface="Arial"/>
              <a:buNone/>
            </a:pPr>
            <a:r>
              <a:rPr lang="en" sz="2200" b="0" i="0" u="none" strike="noStrike" cap="none">
                <a:solidFill>
                  <a:srgbClr val="000000"/>
                </a:solidFill>
                <a:latin typeface="Calibri"/>
                <a:ea typeface="Calibri"/>
                <a:cs typeface="Calibri"/>
                <a:sym typeface="Calibri"/>
              </a:rPr>
              <a:t>Subscribe to our YouTube channel to get notified when new videos are posted</a:t>
            </a: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500"/>
              <a:buFont typeface="Arial"/>
              <a:buNone/>
            </a:pP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500"/>
              <a:buFont typeface="Arial"/>
              <a:buNone/>
            </a:pPr>
            <a:r>
              <a:rPr lang="en" sz="1800" b="1" i="0" u="sng" strike="noStrike" cap="none">
                <a:solidFill>
                  <a:schemeClr val="hlink"/>
                </a:solidFill>
                <a:latin typeface="Calibri"/>
                <a:ea typeface="Calibri"/>
                <a:cs typeface="Calibri"/>
                <a:sym typeface="Calibri"/>
                <a:hlinkClick r:id="rId3"/>
              </a:rPr>
              <a:t>https://www.youtube.com/@lev-selector</a:t>
            </a:r>
            <a:r>
              <a:rPr lang="en" sz="1800" b="1" i="0" u="none" strike="noStrike" cap="none">
                <a:solidFill>
                  <a:srgbClr val="000000"/>
                </a:solidFill>
                <a:latin typeface="Calibri"/>
                <a:ea typeface="Calibri"/>
                <a:cs typeface="Calibri"/>
                <a:sym typeface="Calibri"/>
              </a:rPr>
              <a:t> </a:t>
            </a:r>
            <a:endParaRPr sz="1800" b="1" i="0" u="none" strike="noStrike" cap="none">
              <a:solidFill>
                <a:srgbClr val="000000"/>
              </a:solidFill>
              <a:latin typeface="Calibri"/>
              <a:ea typeface="Calibri"/>
              <a:cs typeface="Calibri"/>
              <a:sym typeface="Calibri"/>
            </a:endParaRPr>
          </a:p>
        </p:txBody>
      </p:sp>
      <p:pic>
        <p:nvPicPr>
          <p:cNvPr id="146" name="Google Shape;146;p24"/>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596750" y="519975"/>
            <a:ext cx="4448501" cy="3864501"/>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5"/>
          <p:cNvSpPr txBox="1"/>
          <p:nvPr/>
        </p:nvSpPr>
        <p:spPr>
          <a:xfrm>
            <a:off x="55075" y="52750"/>
            <a:ext cx="21138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i="0" u="none" strike="noStrike" cap="none">
                <a:solidFill>
                  <a:schemeClr val="dk1"/>
                </a:solidFill>
                <a:latin typeface="Calibri"/>
                <a:ea typeface="Calibri"/>
                <a:cs typeface="Calibri"/>
                <a:sym typeface="Calibri"/>
              </a:rPr>
              <a:t>OpenaAI Codex</a:t>
            </a:r>
            <a:endParaRPr sz="2000" b="1" i="0" u="none" strike="noStrike" cap="none">
              <a:solidFill>
                <a:schemeClr val="dk1"/>
              </a:solidFill>
              <a:latin typeface="Calibri"/>
              <a:ea typeface="Calibri"/>
              <a:cs typeface="Calibri"/>
              <a:sym typeface="Calibri"/>
            </a:endParaRPr>
          </a:p>
        </p:txBody>
      </p:sp>
      <p:sp>
        <p:nvSpPr>
          <p:cNvPr id="152" name="Google Shape;152;p25"/>
          <p:cNvSpPr txBox="1"/>
          <p:nvPr/>
        </p:nvSpPr>
        <p:spPr>
          <a:xfrm>
            <a:off x="55075" y="446300"/>
            <a:ext cx="4443900" cy="44514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rgbClr val="FF0000"/>
              </a:buClr>
              <a:buSzPts val="900"/>
              <a:buFont typeface="Calibri"/>
              <a:buChar char="●"/>
            </a:pPr>
            <a:r>
              <a:rPr lang="en" sz="1200" b="1" i="0" u="none" strike="noStrike" cap="none">
                <a:solidFill>
                  <a:srgbClr val="FF0000"/>
                </a:solidFill>
                <a:latin typeface="Calibri"/>
                <a:ea typeface="Calibri"/>
                <a:cs typeface="Calibri"/>
                <a:sym typeface="Calibri"/>
              </a:rPr>
              <a:t>OpenAI Codex (May 2025)</a:t>
            </a:r>
            <a:endParaRPr sz="1200" b="1" i="0" u="none" strike="noStrike" cap="none">
              <a:solidFill>
                <a:srgbClr val="FF0000"/>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latest AI-powered software engineering agent - collaborative, cloud-based</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Can simultaneously manage multiple tasks which are assigned using text prompts: writing new features, fixing bugs, answering questions about codebases, running tests, and proposing pull requests</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Each task operates in its own secure sandbox loaded with the user's code repository</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Codex integrates with GitHub and can be accessed through the ChatGPT web interface</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Human-Like Code Generation (new codex-1 model - a specialized version of OpenAI’s o3)</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Codex iteratively tests its outputs until they pass, aiming for production-ready results</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sng" strike="noStrike" cap="none">
                <a:solidFill>
                  <a:schemeClr val="hlink"/>
                </a:solidFill>
                <a:latin typeface="Calibri"/>
                <a:ea typeface="Calibri"/>
                <a:cs typeface="Calibri"/>
                <a:sym typeface="Calibri"/>
                <a:hlinkClick r:id="rId3"/>
              </a:rPr>
              <a:t>AGENTS.md</a:t>
            </a:r>
            <a:r>
              <a:rPr lang="en" sz="1200" b="0" i="0" u="none" strike="noStrike" cap="none">
                <a:solidFill>
                  <a:schemeClr val="dk1"/>
                </a:solidFill>
                <a:latin typeface="Calibri"/>
                <a:ea typeface="Calibri"/>
                <a:cs typeface="Calibri"/>
                <a:sym typeface="Calibri"/>
              </a:rPr>
              <a:t> - file created by human and placed in repo - provides project-specific guidelines, coding standards, and context</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Codex operates in an isolated, internet-disabled environment, limiting its access to only the code and dependencies provided. It is designed to refuse requests for malicious software development and includes enhanced safety evaluations and policy frameworks to prevent abuse</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Users can verify Codex’s work through citations, terminal logs, and test results. The agent explicitly communicates uncertainties or test failures</a:t>
            </a:r>
            <a:endParaRPr sz="1200" b="0" i="0" u="none" strike="noStrike" cap="none">
              <a:solidFill>
                <a:schemeClr val="dk1"/>
              </a:solidFill>
              <a:latin typeface="Calibri"/>
              <a:ea typeface="Calibri"/>
              <a:cs typeface="Calibri"/>
              <a:sym typeface="Calibri"/>
            </a:endParaRPr>
          </a:p>
        </p:txBody>
      </p:sp>
      <p:sp>
        <p:nvSpPr>
          <p:cNvPr id="153" name="Google Shape;153;p25"/>
          <p:cNvSpPr txBox="1"/>
          <p:nvPr/>
        </p:nvSpPr>
        <p:spPr>
          <a:xfrm>
            <a:off x="4575775" y="446300"/>
            <a:ext cx="4496100" cy="1496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rgbClr val="3C78D8"/>
                </a:solidFill>
                <a:latin typeface="Calibri"/>
                <a:ea typeface="Calibri"/>
                <a:cs typeface="Calibri"/>
                <a:sym typeface="Calibri"/>
              </a:rPr>
              <a:t>Codex is initially available to ChatGPT Pro, Team, and Enterprise users, with support for Plus and Edu users coming soon.</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OpenAI has also updated </a:t>
            </a:r>
            <a:r>
              <a:rPr lang="en" sz="1200" b="1" i="0" u="none" strike="noStrike" cap="none">
                <a:solidFill>
                  <a:srgbClr val="FF0000"/>
                </a:solidFill>
                <a:latin typeface="Calibri"/>
                <a:ea typeface="Calibri"/>
                <a:cs typeface="Calibri"/>
                <a:sym typeface="Calibri"/>
              </a:rPr>
              <a:t>Codex CLI</a:t>
            </a:r>
            <a:r>
              <a:rPr lang="en" sz="1200" b="0" i="0" u="none" strike="noStrike" cap="none">
                <a:solidFill>
                  <a:schemeClr val="dk1"/>
                </a:solidFill>
                <a:latin typeface="Calibri"/>
                <a:ea typeface="Calibri"/>
                <a:cs typeface="Calibri"/>
                <a:sym typeface="Calibri"/>
              </a:rPr>
              <a:t>, a lightweight open-source agent for terminal workflows. A smaller, faster codex-1 variant (codex-mini-latest) is now available, optimized for low-latency code Q&amp;A and editing</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sng" strike="noStrike" cap="none">
                <a:solidFill>
                  <a:schemeClr val="hlink"/>
                </a:solidFill>
                <a:latin typeface="Calibri"/>
                <a:ea typeface="Calibri"/>
                <a:cs typeface="Calibri"/>
                <a:sym typeface="Calibri"/>
                <a:hlinkClick r:id="rId4"/>
              </a:rPr>
              <a:t>https://openai.com/index/introducing-codex/</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sng" strike="noStrike" cap="none">
                <a:solidFill>
                  <a:schemeClr val="hlink"/>
                </a:solidFill>
                <a:latin typeface="Calibri"/>
                <a:ea typeface="Calibri"/>
                <a:cs typeface="Calibri"/>
                <a:sym typeface="Calibri"/>
                <a:hlinkClick r:id="rId5"/>
              </a:rPr>
              <a:t>https://www.youtube.com/watch?v=utujQfglbk8</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p:txBody>
      </p:sp>
      <p:pic>
        <p:nvPicPr>
          <p:cNvPr id="154" name="Google Shape;154;p25"/>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4575775" y="2094800"/>
            <a:ext cx="4496102" cy="2529055"/>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6"/>
          <p:cNvSpPr txBox="1"/>
          <p:nvPr/>
        </p:nvSpPr>
        <p:spPr>
          <a:xfrm>
            <a:off x="55075" y="52750"/>
            <a:ext cx="51054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i="0" u="none" strike="noStrike" cap="none">
                <a:solidFill>
                  <a:schemeClr val="dk1"/>
                </a:solidFill>
                <a:latin typeface="Calibri"/>
                <a:ea typeface="Calibri"/>
                <a:cs typeface="Calibri"/>
                <a:sym typeface="Calibri"/>
              </a:rPr>
              <a:t>WorldPM</a:t>
            </a:r>
            <a:endParaRPr sz="2000" b="1" i="0" u="none" strike="noStrike" cap="none">
              <a:solidFill>
                <a:schemeClr val="dk1"/>
              </a:solidFill>
              <a:latin typeface="Calibri"/>
              <a:ea typeface="Calibri"/>
              <a:cs typeface="Calibri"/>
              <a:sym typeface="Calibri"/>
            </a:endParaRPr>
          </a:p>
        </p:txBody>
      </p:sp>
      <p:sp>
        <p:nvSpPr>
          <p:cNvPr id="160" name="Google Shape;160;p26"/>
          <p:cNvSpPr txBox="1"/>
          <p:nvPr/>
        </p:nvSpPr>
        <p:spPr>
          <a:xfrm>
            <a:off x="55075" y="479200"/>
            <a:ext cx="4481700" cy="44514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i="0" u="none" strike="noStrike" cap="none">
                <a:solidFill>
                  <a:srgbClr val="FF0000"/>
                </a:solidFill>
                <a:latin typeface="Calibri"/>
                <a:ea typeface="Calibri"/>
                <a:cs typeface="Calibri"/>
                <a:sym typeface="Calibri"/>
              </a:rPr>
              <a:t>WorldPM-72B family of models - open source</a:t>
            </a:r>
            <a:endParaRPr sz="1200" b="1" i="0" u="none" strike="noStrike" cap="none">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Developed by QwenLM</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WorldPM = World Preference Modeling</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Idea - train the model to predict which answer people choose (RLHF)</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a model can be trained on samples collected from diverse public forums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More data and bigger model (72B) - better ability of the model to detect deceptive/incomplete responses. Factual knowledge also grows with model size</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The model can be used for fine-tuning as RLHF Optimization: Integrates into reinforcement learning pipelines, improving in-house evaluation scores by 4-8%; Response Ranking; Custom Preference Tuning</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rgbClr val="3C78D8"/>
              </a:buClr>
              <a:buSzPts val="1200"/>
              <a:buFont typeface="Calibri"/>
              <a:buChar char="●"/>
            </a:pPr>
            <a:r>
              <a:rPr lang="en" sz="1200" b="0" i="0" u="none" strike="noStrike" cap="none">
                <a:solidFill>
                  <a:srgbClr val="3C78D8"/>
                </a:solidFill>
                <a:latin typeface="Calibri"/>
                <a:ea typeface="Calibri"/>
                <a:cs typeface="Calibri"/>
                <a:sym typeface="Calibri"/>
              </a:rPr>
              <a:t>WorldPM represents a breakthrough in unified preference representation learning through large-scale training. While our experiments demonstrate strong generalization capabilities across various preference scenarios, we recommend task-specific fine-tuning for optimal performance.</a:t>
            </a:r>
            <a:endParaRPr sz="1200" b="0" i="0" u="none" strike="noStrike" cap="none">
              <a:solidFill>
                <a:srgbClr val="3C78D8"/>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sng" strike="noStrike" cap="none">
                <a:solidFill>
                  <a:schemeClr val="hlink"/>
                </a:solidFill>
                <a:latin typeface="Calibri"/>
                <a:ea typeface="Calibri"/>
                <a:cs typeface="Calibri"/>
                <a:sym typeface="Calibri"/>
                <a:hlinkClick r:id="rId3"/>
              </a:rPr>
              <a:t>https://arxiv.org/abs/2505.10527</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sng" strike="noStrike" cap="none">
                <a:solidFill>
                  <a:schemeClr val="hlink"/>
                </a:solidFill>
                <a:latin typeface="Calibri"/>
                <a:ea typeface="Calibri"/>
                <a:cs typeface="Calibri"/>
                <a:sym typeface="Calibri"/>
                <a:hlinkClick r:id="rId4"/>
              </a:rPr>
              <a:t>https://github.com/QwenLM/WorldPM</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sng" strike="noStrike" cap="none">
                <a:solidFill>
                  <a:schemeClr val="hlink"/>
                </a:solidFill>
                <a:latin typeface="Calibri"/>
                <a:ea typeface="Calibri"/>
                <a:cs typeface="Calibri"/>
                <a:sym typeface="Calibri"/>
                <a:hlinkClick r:id="rId5"/>
              </a:rPr>
              <a:t>https://huggingface.co/Qwen/WorldPM-72B</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sng" strike="noStrike" cap="none">
                <a:solidFill>
                  <a:schemeClr val="hlink"/>
                </a:solidFill>
                <a:latin typeface="Calibri"/>
                <a:ea typeface="Calibri"/>
                <a:cs typeface="Calibri"/>
                <a:sym typeface="Calibri"/>
                <a:hlinkClick r:id="rId6"/>
              </a:rPr>
              <a:t>https://www.youtube.com/watch?v=JNNhXzwokZY</a:t>
            </a:r>
            <a:r>
              <a:rPr lang="en" sz="1200" b="0" i="0" u="none" strike="noStrike" cap="none">
                <a:solidFill>
                  <a:schemeClr val="dk1"/>
                </a:solidFill>
                <a:latin typeface="Calibri"/>
                <a:ea typeface="Calibri"/>
                <a:cs typeface="Calibri"/>
                <a:sym typeface="Calibri"/>
              </a:rPr>
              <a:t> - video</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Note: this work used HelpSteer2 dataset. Since then HelpSteer3 was published - </a:t>
            </a:r>
            <a:r>
              <a:rPr lang="en" sz="1200" b="0" i="0" u="sng" strike="noStrike" cap="none">
                <a:solidFill>
                  <a:schemeClr val="hlink"/>
                </a:solidFill>
                <a:latin typeface="Calibri"/>
                <a:ea typeface="Calibri"/>
                <a:cs typeface="Calibri"/>
                <a:sym typeface="Calibri"/>
                <a:hlinkClick r:id="rId7"/>
              </a:rPr>
              <a:t>https://arxiv.org/abs/2505.11475</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p:txBody>
      </p:sp>
      <p:pic>
        <p:nvPicPr>
          <p:cNvPr id="161" name="Google Shape;161;p26" title="WorldPM.png"/>
          <p:cNvPicPr preferRelativeResize="0"/>
          <p:nvPr/>
        </p:nvPicPr>
        <p:blipFill rotWithShape="1">
          <a:blip r:embed="rId8">
            <a:alphaModFix/>
          </a:blip>
          <a:srcRect/>
          <a:stretch/>
        </p:blipFill>
        <p:spPr>
          <a:xfrm>
            <a:off x="5465850" y="479200"/>
            <a:ext cx="2927268" cy="4390902"/>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7"/>
          <p:cNvSpPr txBox="1"/>
          <p:nvPr/>
        </p:nvSpPr>
        <p:spPr>
          <a:xfrm>
            <a:off x="55075" y="52750"/>
            <a:ext cx="28260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i="0" u="none" strike="noStrike" cap="none">
                <a:solidFill>
                  <a:schemeClr val="dk1"/>
                </a:solidFill>
                <a:latin typeface="Calibri"/>
                <a:ea typeface="Calibri"/>
                <a:cs typeface="Calibri"/>
                <a:sym typeface="Calibri"/>
              </a:rPr>
              <a:t>AGT AI Holograms</a:t>
            </a:r>
            <a:endParaRPr sz="2000" b="1" i="0" u="none" strike="noStrike" cap="none">
              <a:solidFill>
                <a:schemeClr val="dk1"/>
              </a:solidFill>
              <a:latin typeface="Calibri"/>
              <a:ea typeface="Calibri"/>
              <a:cs typeface="Calibri"/>
              <a:sym typeface="Calibri"/>
            </a:endParaRPr>
          </a:p>
        </p:txBody>
      </p:sp>
      <p:sp>
        <p:nvSpPr>
          <p:cNvPr id="167" name="Google Shape;167;p27"/>
          <p:cNvSpPr txBox="1"/>
          <p:nvPr/>
        </p:nvSpPr>
        <p:spPr>
          <a:xfrm>
            <a:off x="84050" y="446525"/>
            <a:ext cx="3640200" cy="7572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Real-Time Deepfakes and Fantasy Transformations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sng" strike="noStrike" cap="none">
                <a:solidFill>
                  <a:schemeClr val="hlink"/>
                </a:solidFill>
                <a:latin typeface="Calibri"/>
                <a:ea typeface="Calibri"/>
                <a:cs typeface="Calibri"/>
                <a:sym typeface="Calibri"/>
                <a:hlinkClick r:id="rId3"/>
              </a:rPr>
              <a:t>https://metaphysic.ai</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search YouTube for </a:t>
            </a:r>
            <a:r>
              <a:rPr lang="en" sz="1200" b="1" i="0" u="none" strike="noStrike" cap="none">
                <a:solidFill>
                  <a:srgbClr val="FF0000"/>
                </a:solidFill>
                <a:latin typeface="Calibri"/>
                <a:ea typeface="Calibri"/>
                <a:cs typeface="Calibri"/>
                <a:sym typeface="Calibri"/>
              </a:rPr>
              <a:t>AGT AI (AGT = America Got Talent)</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search images for: </a:t>
            </a:r>
            <a:r>
              <a:rPr lang="en" sz="1200" b="1" i="0" u="none" strike="noStrike" cap="none">
                <a:solidFill>
                  <a:srgbClr val="3C78D8"/>
                </a:solidFill>
                <a:latin typeface="Calibri"/>
                <a:ea typeface="Calibri"/>
                <a:cs typeface="Calibri"/>
                <a:sym typeface="Calibri"/>
              </a:rPr>
              <a:t>holograms on stage setup</a:t>
            </a:r>
            <a:endParaRPr sz="1200" b="1" i="0" u="none" strike="noStrike" cap="none">
              <a:solidFill>
                <a:srgbClr val="3C78D8"/>
              </a:solidFill>
              <a:latin typeface="Calibri"/>
              <a:ea typeface="Calibri"/>
              <a:cs typeface="Calibri"/>
              <a:sym typeface="Calibri"/>
            </a:endParaRPr>
          </a:p>
        </p:txBody>
      </p:sp>
      <p:pic>
        <p:nvPicPr>
          <p:cNvPr id="168" name="Google Shape;168;p27"/>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285825" y="52750"/>
            <a:ext cx="1784595" cy="3172601"/>
          </a:xfrm>
          <a:prstGeom prst="rect">
            <a:avLst/>
          </a:prstGeom>
          <a:noFill/>
          <a:ln w="9525" cap="flat" cmpd="sng">
            <a:solidFill>
              <a:srgbClr val="FF0000"/>
            </a:solidFill>
            <a:prstDash val="solid"/>
            <a:round/>
            <a:headEnd type="none" w="sm" len="sm"/>
            <a:tailEnd type="none" w="sm" len="sm"/>
          </a:ln>
        </p:spPr>
      </p:pic>
      <p:pic>
        <p:nvPicPr>
          <p:cNvPr id="169" name="Google Shape;169;p27"/>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5354488" y="52750"/>
            <a:ext cx="1863274" cy="3172600"/>
          </a:xfrm>
          <a:prstGeom prst="rect">
            <a:avLst/>
          </a:prstGeom>
          <a:noFill/>
          <a:ln w="9525" cap="flat" cmpd="sng">
            <a:solidFill>
              <a:srgbClr val="FF0000"/>
            </a:solidFill>
            <a:prstDash val="solid"/>
            <a:round/>
            <a:headEnd type="none" w="sm" len="sm"/>
            <a:tailEnd type="none" w="sm" len="sm"/>
          </a:ln>
        </p:spPr>
      </p:pic>
      <p:pic>
        <p:nvPicPr>
          <p:cNvPr id="170" name="Google Shape;170;p27"/>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65453" y="2676828"/>
            <a:ext cx="2517150" cy="2398026"/>
          </a:xfrm>
          <a:prstGeom prst="rect">
            <a:avLst/>
          </a:prstGeom>
          <a:noFill/>
          <a:ln w="9525" cap="flat" cmpd="sng">
            <a:solidFill>
              <a:srgbClr val="FF0000"/>
            </a:solidFill>
            <a:prstDash val="solid"/>
            <a:round/>
            <a:headEnd type="none" w="sm" len="sm"/>
            <a:tailEnd type="none" w="sm" len="sm"/>
          </a:ln>
        </p:spPr>
      </p:pic>
      <p:sp>
        <p:nvSpPr>
          <p:cNvPr id="171" name="Google Shape;171;p27"/>
          <p:cNvSpPr txBox="1"/>
          <p:nvPr/>
        </p:nvSpPr>
        <p:spPr>
          <a:xfrm>
            <a:off x="5354500" y="3259925"/>
            <a:ext cx="3715800" cy="10344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Current performances typically use tightly stretched, transparent films and high-resolution, laser-powered projectors that provide very crisp, true-to-life images while still allowing audiences to see the background stage details.</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900"/>
              <a:buFont typeface="Arial"/>
              <a:buNone/>
            </a:pPr>
            <a:r>
              <a:rPr lang="en" sz="900" b="0" i="0" u="sng" strike="noStrike" cap="none">
                <a:solidFill>
                  <a:schemeClr val="hlink"/>
                </a:solidFill>
                <a:latin typeface="Calibri"/>
                <a:ea typeface="Calibri"/>
                <a:cs typeface="Calibri"/>
                <a:sym typeface="Calibri"/>
                <a:hlinkClick r:id="rId7"/>
              </a:rPr>
              <a:t>https://education.cosmosmagazine.com/cosmos-magazine-how-do-you-stage-a-holographic-concert-article/</a:t>
            </a:r>
            <a:r>
              <a:rPr lang="en" sz="900" b="0" i="0" u="none" strike="noStrike" cap="none">
                <a:solidFill>
                  <a:schemeClr val="dk1"/>
                </a:solidFill>
                <a:latin typeface="Calibri"/>
                <a:ea typeface="Calibri"/>
                <a:cs typeface="Calibri"/>
                <a:sym typeface="Calibri"/>
              </a:rPr>
              <a:t> </a:t>
            </a:r>
            <a:endParaRPr sz="900" b="0" i="0" u="none" strike="noStrike" cap="none">
              <a:solidFill>
                <a:schemeClr val="dk1"/>
              </a:solidFill>
              <a:latin typeface="Calibri"/>
              <a:ea typeface="Calibri"/>
              <a:cs typeface="Calibri"/>
              <a:sym typeface="Calibri"/>
            </a:endParaRPr>
          </a:p>
        </p:txBody>
      </p:sp>
      <p:pic>
        <p:nvPicPr>
          <p:cNvPr id="172" name="Google Shape;172;p27"/>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2661854" y="2666104"/>
            <a:ext cx="2517150" cy="2417724"/>
          </a:xfrm>
          <a:prstGeom prst="rect">
            <a:avLst/>
          </a:prstGeom>
          <a:noFill/>
          <a:ln w="9525" cap="flat" cmpd="sng">
            <a:solidFill>
              <a:srgbClr val="FF0000"/>
            </a:solidFill>
            <a:prstDash val="solid"/>
            <a:round/>
            <a:headEnd type="none" w="sm" len="sm"/>
            <a:tailEnd type="none" w="sm" len="sm"/>
          </a:ln>
        </p:spPr>
      </p:pic>
      <p:pic>
        <p:nvPicPr>
          <p:cNvPr id="173" name="Google Shape;173;p27"/>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3967722" y="1022200"/>
            <a:ext cx="1208553" cy="1587875"/>
          </a:xfrm>
          <a:prstGeom prst="rect">
            <a:avLst/>
          </a:prstGeom>
          <a:noFill/>
          <a:ln w="9525" cap="flat" cmpd="sng">
            <a:solidFill>
              <a:srgbClr val="FF0000"/>
            </a:solidFill>
            <a:prstDash val="solid"/>
            <a:round/>
            <a:headEnd type="none" w="sm" len="sm"/>
            <a:tailEnd type="none" w="sm" len="sm"/>
          </a:ln>
        </p:spPr>
      </p:pic>
      <p:pic>
        <p:nvPicPr>
          <p:cNvPr id="174" name="Google Shape;174;p27"/>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55075" y="1265798"/>
            <a:ext cx="1244723" cy="1344288"/>
          </a:xfrm>
          <a:prstGeom prst="rect">
            <a:avLst/>
          </a:prstGeom>
          <a:noFill/>
          <a:ln w="9525" cap="flat" cmpd="sng">
            <a:solidFill>
              <a:srgbClr val="FF0000"/>
            </a:solidFill>
            <a:prstDash val="solid"/>
            <a:round/>
            <a:headEnd type="none" w="sm" len="sm"/>
            <a:tailEnd type="none" w="sm" len="sm"/>
          </a:ln>
        </p:spPr>
      </p:pic>
      <p:pic>
        <p:nvPicPr>
          <p:cNvPr id="175" name="Google Shape;175;p27"/>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a:off x="1625824" y="1262776"/>
            <a:ext cx="2015868" cy="1344286"/>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8"/>
          <p:cNvSpPr txBox="1"/>
          <p:nvPr/>
        </p:nvSpPr>
        <p:spPr>
          <a:xfrm>
            <a:off x="55075" y="52750"/>
            <a:ext cx="31494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i="0" u="none" strike="noStrike" cap="none">
                <a:solidFill>
                  <a:schemeClr val="dk1"/>
                </a:solidFill>
                <a:latin typeface="Calibri"/>
                <a:ea typeface="Calibri"/>
                <a:cs typeface="Calibri"/>
                <a:sym typeface="Calibri"/>
              </a:rPr>
              <a:t>Metaphysic - metaphysic.ai</a:t>
            </a:r>
            <a:endParaRPr sz="2000" b="1" i="0" u="none" strike="noStrike" cap="none">
              <a:solidFill>
                <a:schemeClr val="dk1"/>
              </a:solidFill>
              <a:latin typeface="Calibri"/>
              <a:ea typeface="Calibri"/>
              <a:cs typeface="Calibri"/>
              <a:sym typeface="Calibri"/>
            </a:endParaRPr>
          </a:p>
        </p:txBody>
      </p:sp>
      <p:sp>
        <p:nvSpPr>
          <p:cNvPr id="181" name="Google Shape;181;p28"/>
          <p:cNvSpPr txBox="1"/>
          <p:nvPr/>
        </p:nvSpPr>
        <p:spPr>
          <a:xfrm>
            <a:off x="55075" y="379150"/>
            <a:ext cx="4558800" cy="31584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chemeClr val="dk1"/>
              </a:buClr>
              <a:buSzPts val="900"/>
              <a:buFont typeface="Calibri"/>
              <a:buChar char="●"/>
            </a:pPr>
            <a:r>
              <a:rPr lang="en" sz="1200" b="0" i="0" u="sng" strike="noStrike" cap="none">
                <a:solidFill>
                  <a:schemeClr val="hlink"/>
                </a:solidFill>
                <a:latin typeface="Calibri"/>
                <a:ea typeface="Calibri"/>
                <a:cs typeface="Calibri"/>
                <a:sym typeface="Calibri"/>
                <a:hlinkClick r:id="rId3"/>
              </a:rPr>
              <a:t>https://metaphysic.ai</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Metaphysic specializes in hyper-realistic AI-generated content</a:t>
            </a:r>
            <a:r>
              <a:rPr lang="en" sz="1200" b="0" i="0" u="none" strike="noStrike" cap="none">
                <a:solidFill>
                  <a:schemeClr val="dk1"/>
                </a:solidFill>
                <a:latin typeface="Calibri"/>
                <a:ea typeface="Calibri"/>
                <a:cs typeface="Calibri"/>
                <a:sym typeface="Calibri"/>
              </a:rPr>
              <a:t>, enabling live deepfakes and face swaps on stage. Their technology allows a performer's face and voice to be transformed in real time</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The process involves AI &amp; ML models to map and synthesize faces and voices and to do it in real time during performances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The combination of deep learning models such as GANs (Generative Adversarial Networks) for face and voice synthesis and real-time video processing to map the generated faces onto live</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performers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Projection systems or digital screens to display the transformed visuals to the audience in real time</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Metaphysic's platform allows users to create their own deepfaked avatars using just a single image, demonstrating the accessibility and scalability of their technology</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AGT has also featured AI-generated singers and dancers, some of which are entirely synthetic</a:t>
            </a:r>
            <a:endParaRPr sz="1200" b="0" i="0" u="none" strike="noStrike" cap="none">
              <a:solidFill>
                <a:schemeClr val="dk1"/>
              </a:solidFill>
              <a:latin typeface="Calibri"/>
              <a:ea typeface="Calibri"/>
              <a:cs typeface="Calibri"/>
              <a:sym typeface="Calibri"/>
            </a:endParaRPr>
          </a:p>
        </p:txBody>
      </p:sp>
      <p:sp>
        <p:nvSpPr>
          <p:cNvPr id="182" name="Google Shape;182;p28"/>
          <p:cNvSpPr txBox="1"/>
          <p:nvPr/>
        </p:nvSpPr>
        <p:spPr>
          <a:xfrm>
            <a:off x="55075" y="3600180"/>
            <a:ext cx="4558800" cy="1496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i="0" u="none" strike="noStrike" cap="none">
                <a:solidFill>
                  <a:srgbClr val="FF0000"/>
                </a:solidFill>
                <a:latin typeface="Calibri"/>
                <a:ea typeface="Calibri"/>
                <a:cs typeface="Calibri"/>
                <a:sym typeface="Calibri"/>
              </a:rPr>
              <a:t>How deep fake real time face transformation is achieved</a:t>
            </a:r>
            <a:endParaRPr sz="1200" b="1" i="0" u="none" strike="noStrike" cap="none">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First, hundreds or thousands of images of two faces are processed using an encoder AI.</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Then, a decoder is used, separating the qualities of the faces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Once both of these steps are done, the algorithms are ready</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A compressed image of person A’s face is fed into the decoder trained on person B. The decoder then reconstructs the face of person B with the expressions and orientation of face A.</a:t>
            </a:r>
            <a:endParaRPr sz="1200" b="0" i="0" u="none" strike="noStrike" cap="none">
              <a:solidFill>
                <a:schemeClr val="dk1"/>
              </a:solidFill>
              <a:latin typeface="Calibri"/>
              <a:ea typeface="Calibri"/>
              <a:cs typeface="Calibri"/>
              <a:sym typeface="Calibri"/>
            </a:endParaRPr>
          </a:p>
        </p:txBody>
      </p:sp>
      <p:pic>
        <p:nvPicPr>
          <p:cNvPr id="183" name="Google Shape;183;p28"/>
          <p:cNvPicPr preferRelativeResize="0"/>
          <p:nvPr/>
        </p:nvPicPr>
        <p:blipFill rotWithShape="1">
          <a:blip r:embed="rId4">
            <a:alphaModFix/>
          </a:blip>
          <a:srcRect/>
          <a:stretch/>
        </p:blipFill>
        <p:spPr>
          <a:xfrm>
            <a:off x="6091875" y="121100"/>
            <a:ext cx="2857500" cy="1600200"/>
          </a:xfrm>
          <a:prstGeom prst="rect">
            <a:avLst/>
          </a:prstGeom>
          <a:noFill/>
          <a:ln w="9525" cap="flat" cmpd="sng">
            <a:solidFill>
              <a:srgbClr val="FF0000"/>
            </a:solidFill>
            <a:prstDash val="solid"/>
            <a:round/>
            <a:headEnd type="none" w="sm" len="sm"/>
            <a:tailEnd type="none" w="sm" len="sm"/>
          </a:ln>
        </p:spPr>
      </p:pic>
      <p:pic>
        <p:nvPicPr>
          <p:cNvPr id="184" name="Google Shape;184;p28"/>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091875" y="1793100"/>
            <a:ext cx="2857500" cy="2143119"/>
          </a:xfrm>
          <a:prstGeom prst="rect">
            <a:avLst/>
          </a:prstGeom>
          <a:noFill/>
          <a:ln w="9525" cap="flat" cmpd="sng">
            <a:solidFill>
              <a:srgbClr val="FF0000"/>
            </a:solidFill>
            <a:prstDash val="solid"/>
            <a:round/>
            <a:headEnd type="none" w="sm" len="sm"/>
            <a:tailEnd type="none" w="sm" len="sm"/>
          </a:ln>
        </p:spPr>
      </p:pic>
      <p:sp>
        <p:nvSpPr>
          <p:cNvPr id="185" name="Google Shape;185;p28"/>
          <p:cNvSpPr txBox="1"/>
          <p:nvPr/>
        </p:nvSpPr>
        <p:spPr>
          <a:xfrm>
            <a:off x="6091875" y="4008024"/>
            <a:ext cx="2857500" cy="9420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Metaphysic is a small private company</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2021 - founded in London, UK</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Received $7.5 Mln as seed investment</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2025 - acquired by Brahma at $1.75B valuation</a:t>
            </a:r>
            <a:endParaRPr sz="1200" b="0" i="0" u="none" strike="noStrike" cap="none">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9"/>
          <p:cNvSpPr txBox="1"/>
          <p:nvPr/>
        </p:nvSpPr>
        <p:spPr>
          <a:xfrm>
            <a:off x="55075" y="52750"/>
            <a:ext cx="4781700" cy="2955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800" b="1" i="0" u="none" strike="noStrike" cap="none">
                <a:solidFill>
                  <a:schemeClr val="dk1"/>
                </a:solidFill>
                <a:latin typeface="Calibri"/>
                <a:ea typeface="Calibri"/>
                <a:cs typeface="Calibri"/>
                <a:sym typeface="Calibri"/>
              </a:rPr>
              <a:t>Cautious Prompt Phrasing Yields Better Results</a:t>
            </a:r>
            <a:endParaRPr sz="1800" b="1" i="0" u="none" strike="noStrike" cap="none">
              <a:solidFill>
                <a:schemeClr val="dk1"/>
              </a:solidFill>
              <a:latin typeface="Calibri"/>
              <a:ea typeface="Calibri"/>
              <a:cs typeface="Calibri"/>
              <a:sym typeface="Calibri"/>
            </a:endParaRPr>
          </a:p>
        </p:txBody>
      </p:sp>
      <p:sp>
        <p:nvSpPr>
          <p:cNvPr id="191" name="Google Shape;191;p29"/>
          <p:cNvSpPr txBox="1"/>
          <p:nvPr/>
        </p:nvSpPr>
        <p:spPr>
          <a:xfrm>
            <a:off x="462700" y="1120275"/>
            <a:ext cx="4558800" cy="22350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i="0" u="none" strike="noStrike" cap="none">
                <a:solidFill>
                  <a:srgbClr val="FF0000"/>
                </a:solidFill>
                <a:latin typeface="Calibri"/>
                <a:ea typeface="Calibri"/>
                <a:cs typeface="Calibri"/>
                <a:sym typeface="Calibri"/>
              </a:rPr>
              <a:t>Cautious Prompt Phrasing Yields Better Results Than Commands</a:t>
            </a:r>
            <a:endParaRPr sz="1200" b="1" i="0" u="none" strike="noStrike" cap="none">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sng" strike="noStrike" cap="none">
                <a:solidFill>
                  <a:schemeClr val="hlink"/>
                </a:solidFill>
                <a:latin typeface="Calibri"/>
                <a:ea typeface="Calibri"/>
                <a:cs typeface="Calibri"/>
                <a:sym typeface="Calibri"/>
                <a:hlinkClick r:id="rId3"/>
              </a:rPr>
              <a:t>https://arxiv.org/abs/2503.22746</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A recent study once again confirms that cautious ("uncertain") phrasing in prompts works much more effectively than categorical commands. </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When queries are formulated carefully and non-categorically (e.g., "possibly," "presumably"), neural networks perform a deeper analysis and provide more accurate answers. In contrast, categorical commands ("definitely," "exactly") more often provoke the neural network to follow false information.</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Models with roles designated as "experts" prove to be more resistant to manipulation than simple (helpful agreeable) "assistants."</a:t>
            </a:r>
            <a:endParaRPr sz="1200" b="0" i="0" u="none" strike="noStrike" cap="none">
              <a:solidFill>
                <a:schemeClr val="dk1"/>
              </a:solidFill>
              <a:latin typeface="Calibri"/>
              <a:ea typeface="Calibri"/>
              <a:cs typeface="Calibri"/>
              <a:sym typeface="Calibri"/>
            </a:endParaRPr>
          </a:p>
        </p:txBody>
      </p:sp>
      <p:pic>
        <p:nvPicPr>
          <p:cNvPr id="192" name="Google Shape;192;p2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715475" y="152400"/>
            <a:ext cx="3225800" cy="4838700"/>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0"/>
          <p:cNvSpPr txBox="1"/>
          <p:nvPr/>
        </p:nvSpPr>
        <p:spPr>
          <a:xfrm>
            <a:off x="55075" y="52750"/>
            <a:ext cx="4781700" cy="2955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800" b="1" i="0" u="none" strike="noStrike" cap="none">
                <a:solidFill>
                  <a:schemeClr val="dk1"/>
                </a:solidFill>
                <a:latin typeface="Calibri"/>
                <a:ea typeface="Calibri"/>
                <a:cs typeface="Calibri"/>
                <a:sym typeface="Calibri"/>
              </a:rPr>
              <a:t>AI’s Struggle to Read Analogue Clocks</a:t>
            </a:r>
            <a:endParaRPr sz="1800" b="1" i="0" u="none" strike="noStrike" cap="none">
              <a:solidFill>
                <a:schemeClr val="dk1"/>
              </a:solidFill>
              <a:latin typeface="Calibri"/>
              <a:ea typeface="Calibri"/>
              <a:cs typeface="Calibri"/>
              <a:sym typeface="Calibri"/>
            </a:endParaRPr>
          </a:p>
        </p:txBody>
      </p:sp>
      <p:sp>
        <p:nvSpPr>
          <p:cNvPr id="198" name="Google Shape;198;p30"/>
          <p:cNvSpPr txBox="1"/>
          <p:nvPr/>
        </p:nvSpPr>
        <p:spPr>
          <a:xfrm>
            <a:off x="55075" y="1369750"/>
            <a:ext cx="4558800" cy="1496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i="0" u="none" strike="noStrike" cap="none">
                <a:solidFill>
                  <a:srgbClr val="FF0000"/>
                </a:solidFill>
                <a:latin typeface="Calibri"/>
                <a:ea typeface="Calibri"/>
                <a:cs typeface="Calibri"/>
                <a:sym typeface="Calibri"/>
              </a:rPr>
              <a:t>AI’s Struggle to Read Analogue Clocks</a:t>
            </a:r>
            <a:endParaRPr sz="1200" b="1" i="0" u="none" strike="noStrike" cap="none">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This is probably due to the lack of images with clocks at different times in their training set. </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The paper demonstrates limitations of MLLMs to abstract and generalize</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sng" strike="noStrike" cap="none">
                <a:solidFill>
                  <a:schemeClr val="hlink"/>
                </a:solidFill>
                <a:latin typeface="Calibri"/>
                <a:ea typeface="Calibri"/>
                <a:cs typeface="Calibri"/>
                <a:sym typeface="Calibri"/>
                <a:hlinkClick r:id="rId3"/>
              </a:rPr>
              <a:t>https://arxiv.org/abs/2505.10862</a:t>
            </a:r>
            <a:r>
              <a:rPr lang="en" sz="1200" b="0" i="0" u="none" strike="noStrike" cap="none">
                <a:solidFill>
                  <a:schemeClr val="dk1"/>
                </a:solidFill>
                <a:latin typeface="Calibri"/>
                <a:ea typeface="Calibri"/>
                <a:cs typeface="Calibri"/>
                <a:sym typeface="Calibri"/>
              </a:rPr>
              <a:t> - paper</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sng" strike="noStrike" cap="none">
                <a:solidFill>
                  <a:schemeClr val="hlink"/>
                </a:solidFill>
                <a:latin typeface="Calibri"/>
                <a:ea typeface="Calibri"/>
                <a:cs typeface="Calibri"/>
                <a:sym typeface="Calibri"/>
                <a:hlinkClick r:id="rId4"/>
              </a:rPr>
              <a:t>https://www.unite.ai/ais-struggle-to-read-analogue-clocks-may-have-deeper-significance/</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p:txBody>
      </p:sp>
      <p:pic>
        <p:nvPicPr>
          <p:cNvPr id="199" name="Google Shape;199;p30"/>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766275" y="500650"/>
            <a:ext cx="4225324" cy="2948338"/>
          </a:xfrm>
          <a:prstGeom prst="rect">
            <a:avLst/>
          </a:prstGeom>
          <a:noFill/>
          <a:ln>
            <a:noFill/>
          </a:ln>
        </p:spPr>
      </p:pic>
      <p:pic>
        <p:nvPicPr>
          <p:cNvPr id="200" name="Google Shape;200;p30"/>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89700" y="3653275"/>
            <a:ext cx="4225326" cy="98943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1"/>
          <p:cNvSpPr txBox="1"/>
          <p:nvPr/>
        </p:nvSpPr>
        <p:spPr>
          <a:xfrm>
            <a:off x="55075" y="52750"/>
            <a:ext cx="4781700" cy="2955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800" b="1" i="0" u="none" strike="noStrike" cap="none">
                <a:solidFill>
                  <a:schemeClr val="dk1"/>
                </a:solidFill>
                <a:latin typeface="Calibri"/>
                <a:ea typeface="Calibri"/>
                <a:cs typeface="Calibri"/>
                <a:sym typeface="Calibri"/>
              </a:rPr>
              <a:t>One Hour Rule</a:t>
            </a:r>
            <a:endParaRPr sz="1800" b="1" i="0" u="none" strike="noStrike" cap="none">
              <a:solidFill>
                <a:schemeClr val="dk1"/>
              </a:solidFill>
              <a:latin typeface="Calibri"/>
              <a:ea typeface="Calibri"/>
              <a:cs typeface="Calibri"/>
              <a:sym typeface="Calibri"/>
            </a:endParaRPr>
          </a:p>
        </p:txBody>
      </p:sp>
      <p:sp>
        <p:nvSpPr>
          <p:cNvPr id="206" name="Google Shape;206;p31"/>
          <p:cNvSpPr txBox="1"/>
          <p:nvPr/>
        </p:nvSpPr>
        <p:spPr>
          <a:xfrm>
            <a:off x="128975" y="460750"/>
            <a:ext cx="5221500" cy="33432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rgbClr val="000000"/>
                </a:solidFill>
                <a:latin typeface="Calibri"/>
                <a:ea typeface="Calibri"/>
                <a:cs typeface="Calibri"/>
                <a:sym typeface="Calibri"/>
              </a:rPr>
              <a:t>One Hour Rule - think without interruption, concentrate on your main mission, the main problem that matters the most</a:t>
            </a:r>
            <a:endParaRPr sz="1200" b="0" i="0" u="none" strike="noStrike" cap="none">
              <a:solidFill>
                <a:srgbClr val="00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sng" strike="noStrike" cap="none">
                <a:solidFill>
                  <a:schemeClr val="hlink"/>
                </a:solidFill>
                <a:latin typeface="Calibri"/>
                <a:ea typeface="Calibri"/>
                <a:cs typeface="Calibri"/>
                <a:sym typeface="Calibri"/>
                <a:hlinkClick r:id="rId3"/>
              </a:rPr>
              <a:t>https://www.youtube.com/watch?v=jSw7DIFQMH0</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Practice of protecting "one sacred hour" each day to make meaningful progress on important work</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The purpose of the one-hour rule isn't just productivity, but "rewiring your identity" - shifting from constantly reacting to thoughtfully designing solutions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Focus on the most impactful problem: "What's the one problem in your life that if solved would change everything else?"</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Ask yourself a clarifying question: "What am I pretending not to know?" This helps cut through excuses and self-deception.</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Protect this hour with a three-layer strategy:</a:t>
            </a:r>
            <a:endParaRPr sz="1200" b="0" i="0" u="none" strike="noStrike" cap="none">
              <a:solidFill>
                <a:schemeClr val="dk1"/>
              </a:solidFill>
              <a:latin typeface="Calibri"/>
              <a:ea typeface="Calibri"/>
              <a:cs typeface="Calibri"/>
              <a:sym typeface="Calibri"/>
            </a:endParaRPr>
          </a:p>
          <a:p>
            <a:pPr marL="457200" marR="0" lvl="1"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Layer 1: Use consistent triggers (same time, place, tools)</a:t>
            </a:r>
            <a:endParaRPr sz="1200" b="0" i="0" u="none" strike="noStrike" cap="none">
              <a:solidFill>
                <a:schemeClr val="dk1"/>
              </a:solidFill>
              <a:latin typeface="Calibri"/>
              <a:ea typeface="Calibri"/>
              <a:cs typeface="Calibri"/>
              <a:sym typeface="Calibri"/>
            </a:endParaRPr>
          </a:p>
          <a:p>
            <a:pPr marL="457200" marR="0" lvl="1"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Layer 2: Remove physical distractions and create a clean environment</a:t>
            </a:r>
            <a:endParaRPr sz="1200" b="0" i="0" u="none" strike="noStrike" cap="none">
              <a:solidFill>
                <a:schemeClr val="dk1"/>
              </a:solidFill>
              <a:latin typeface="Calibri"/>
              <a:ea typeface="Calibri"/>
              <a:cs typeface="Calibri"/>
              <a:sym typeface="Calibri"/>
            </a:endParaRPr>
          </a:p>
          <a:p>
            <a:pPr marL="457200" marR="0" lvl="1"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Layer 3: Establish firm boundaries with others about this time</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4. Be careful of "leakage" - those 5 minutes before your focused hour when you check messages or email, which can derail your entire session.</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"reconnect with purpose"</a:t>
            </a:r>
            <a:endParaRPr sz="1200" b="0" i="0" u="none" strike="noStrike" cap="none">
              <a:solidFill>
                <a:schemeClr val="dk1"/>
              </a:solidFill>
              <a:latin typeface="Calibri"/>
              <a:ea typeface="Calibri"/>
              <a:cs typeface="Calibri"/>
              <a:sym typeface="Calibri"/>
            </a:endParaRPr>
          </a:p>
        </p:txBody>
      </p:sp>
      <p:pic>
        <p:nvPicPr>
          <p:cNvPr id="207" name="Google Shape;207;p3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6075525" y="460750"/>
            <a:ext cx="2147151" cy="2877525"/>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p3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684225" y="850850"/>
            <a:ext cx="2696117" cy="4211449"/>
          </a:xfrm>
          <a:prstGeom prst="rect">
            <a:avLst/>
          </a:prstGeom>
          <a:noFill/>
          <a:ln w="9525" cap="flat" cmpd="sng">
            <a:solidFill>
              <a:srgbClr val="FF0000"/>
            </a:solidFill>
            <a:prstDash val="solid"/>
            <a:round/>
            <a:headEnd type="none" w="sm" len="sm"/>
            <a:tailEnd type="none" w="sm" len="sm"/>
          </a:ln>
        </p:spPr>
      </p:pic>
      <p:sp>
        <p:nvSpPr>
          <p:cNvPr id="213" name="Google Shape;213;p32"/>
          <p:cNvSpPr txBox="1"/>
          <p:nvPr/>
        </p:nvSpPr>
        <p:spPr>
          <a:xfrm>
            <a:off x="6736325" y="52350"/>
            <a:ext cx="2356200" cy="5265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Calibri"/>
                <a:ea typeface="Calibri"/>
                <a:cs typeface="Calibri"/>
                <a:sym typeface="Calibri"/>
              </a:rPr>
              <a:t>Starting Elo rating = 1000</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Calibri"/>
                <a:ea typeface="Calibri"/>
                <a:cs typeface="Calibri"/>
                <a:sym typeface="Calibri"/>
              </a:rPr>
              <a:t>95% CI = Confidence Interval</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 sz="900" b="0" i="0" u="sng" strike="noStrike" cap="none">
                <a:solidFill>
                  <a:schemeClr val="hlink"/>
                </a:solidFill>
                <a:latin typeface="Calibri"/>
                <a:ea typeface="Calibri"/>
                <a:cs typeface="Calibri"/>
                <a:sym typeface="Calibri"/>
                <a:hlinkClick r:id="rId4"/>
              </a:rPr>
              <a:t>https://en.wikipedia.org/wiki/Elo_rating_system</a:t>
            </a:r>
            <a:r>
              <a:rPr lang="en" sz="900" b="0" i="0" u="none" strike="noStrike" cap="none">
                <a:solidFill>
                  <a:schemeClr val="dk1"/>
                </a:solidFill>
                <a:latin typeface="Calibri"/>
                <a:ea typeface="Calibri"/>
                <a:cs typeface="Calibri"/>
                <a:sym typeface="Calibri"/>
              </a:rPr>
              <a:t> </a:t>
            </a:r>
            <a:endParaRPr sz="900" b="0" i="0" u="none" strike="noStrike" cap="none">
              <a:solidFill>
                <a:schemeClr val="dk1"/>
              </a:solidFill>
              <a:latin typeface="Calibri"/>
              <a:ea typeface="Calibri"/>
              <a:cs typeface="Calibri"/>
              <a:sym typeface="Calibri"/>
            </a:endParaRPr>
          </a:p>
        </p:txBody>
      </p:sp>
      <p:sp>
        <p:nvSpPr>
          <p:cNvPr id="214" name="Google Shape;214;p32"/>
          <p:cNvSpPr txBox="1"/>
          <p:nvPr/>
        </p:nvSpPr>
        <p:spPr>
          <a:xfrm>
            <a:off x="38150" y="-45262"/>
            <a:ext cx="45570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dk1"/>
                </a:solidFill>
                <a:latin typeface="Calibri"/>
                <a:ea typeface="Calibri"/>
                <a:cs typeface="Calibri"/>
                <a:sym typeface="Calibri"/>
              </a:rPr>
              <a:t>Crowd-sourced "LM Arena" Leaderboard</a:t>
            </a:r>
            <a:endParaRPr sz="2000" b="1" i="0" u="none" strike="noStrike" cap="none">
              <a:solidFill>
                <a:srgbClr val="000000"/>
              </a:solidFill>
              <a:latin typeface="Calibri"/>
              <a:ea typeface="Calibri"/>
              <a:cs typeface="Calibri"/>
              <a:sym typeface="Calibri"/>
            </a:endParaRPr>
          </a:p>
        </p:txBody>
      </p:sp>
      <p:sp>
        <p:nvSpPr>
          <p:cNvPr id="215" name="Google Shape;215;p32"/>
          <p:cNvSpPr txBox="1"/>
          <p:nvPr/>
        </p:nvSpPr>
        <p:spPr>
          <a:xfrm>
            <a:off x="1783275" y="261025"/>
            <a:ext cx="1995600" cy="572700"/>
          </a:xfrm>
          <a:prstGeom prst="rect">
            <a:avLst/>
          </a:prstGeom>
          <a:noFill/>
          <a:ln>
            <a:noFill/>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rgbClr val="000000"/>
              </a:buClr>
              <a:buSzPts val="900"/>
              <a:buFont typeface="Calibri"/>
              <a:buChar char="●"/>
            </a:pPr>
            <a:r>
              <a:rPr lang="en" sz="900" b="0" i="0" u="sng" strike="noStrike" cap="none">
                <a:solidFill>
                  <a:schemeClr val="hlink"/>
                </a:solidFill>
                <a:latin typeface="Calibri"/>
                <a:ea typeface="Calibri"/>
                <a:cs typeface="Calibri"/>
                <a:sym typeface="Calibri"/>
                <a:hlinkClick r:id="rId5"/>
              </a:rPr>
              <a:t>https://chat.lmsys.org/?leaderboard</a:t>
            </a:r>
            <a:endParaRPr sz="9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rgbClr val="000000"/>
              </a:buClr>
              <a:buSzPts val="900"/>
              <a:buFont typeface="Calibri"/>
              <a:buChar char="●"/>
            </a:pPr>
            <a:r>
              <a:rPr lang="en" sz="900" b="0" i="0" u="sng" strike="noStrike" cap="none">
                <a:solidFill>
                  <a:schemeClr val="hlink"/>
                </a:solidFill>
                <a:latin typeface="Calibri"/>
                <a:ea typeface="Calibri"/>
                <a:cs typeface="Calibri"/>
                <a:sym typeface="Calibri"/>
                <a:hlinkClick r:id="rId6"/>
              </a:rPr>
              <a:t>https://lmarena.ai/?leaderboard</a:t>
            </a:r>
            <a:r>
              <a:rPr lang="en" sz="900" b="0" i="0" u="none" strike="noStrike" cap="none">
                <a:solidFill>
                  <a:schemeClr val="dk1"/>
                </a:solidFill>
                <a:latin typeface="Calibri"/>
                <a:ea typeface="Calibri"/>
                <a:cs typeface="Calibri"/>
                <a:sym typeface="Calibri"/>
              </a:rPr>
              <a:t>  </a:t>
            </a:r>
            <a:endParaRPr sz="9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rgbClr val="000000"/>
              </a:buClr>
              <a:buSzPts val="900"/>
              <a:buFont typeface="Calibri"/>
              <a:buChar char="●"/>
            </a:pPr>
            <a:r>
              <a:rPr lang="en" sz="900" b="0" i="0" u="sng" strike="noStrike" cap="none">
                <a:solidFill>
                  <a:schemeClr val="hlink"/>
                </a:solidFill>
                <a:latin typeface="Calibri"/>
                <a:ea typeface="Calibri"/>
                <a:cs typeface="Calibri"/>
                <a:sym typeface="Calibri"/>
                <a:hlinkClick r:id="rId7"/>
              </a:rPr>
              <a:t>https://openlm.ai/chatbot-arena/</a:t>
            </a:r>
            <a:r>
              <a:rPr lang="en" sz="900" b="0" i="0" u="none" strike="noStrike" cap="none">
                <a:solidFill>
                  <a:schemeClr val="dk1"/>
                </a:solidFill>
                <a:latin typeface="Calibri"/>
                <a:ea typeface="Calibri"/>
                <a:cs typeface="Calibri"/>
                <a:sym typeface="Calibri"/>
              </a:rPr>
              <a:t> </a:t>
            </a:r>
            <a:endParaRPr sz="9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b="0" i="0" u="sng" strike="noStrike" cap="none">
                <a:solidFill>
                  <a:schemeClr val="hlink"/>
                </a:solidFill>
                <a:latin typeface="Calibri"/>
                <a:ea typeface="Calibri"/>
                <a:cs typeface="Calibri"/>
                <a:sym typeface="Calibri"/>
                <a:hlinkClick r:id="rId8"/>
              </a:rPr>
              <a:t>https://beta.lmarena.ai</a:t>
            </a:r>
            <a:r>
              <a:rPr lang="en" sz="900" b="0" i="0" u="none" strike="noStrike" cap="none">
                <a:solidFill>
                  <a:schemeClr val="dk1"/>
                </a:solidFill>
                <a:latin typeface="Calibri"/>
                <a:ea typeface="Calibri"/>
                <a:cs typeface="Calibri"/>
                <a:sym typeface="Calibri"/>
              </a:rPr>
              <a:t> </a:t>
            </a:r>
            <a:endParaRPr sz="900" b="0" i="0" u="none" strike="noStrike" cap="none">
              <a:solidFill>
                <a:schemeClr val="dk1"/>
              </a:solidFill>
              <a:latin typeface="Calibri"/>
              <a:ea typeface="Calibri"/>
              <a:cs typeface="Calibri"/>
              <a:sym typeface="Calibri"/>
            </a:endParaRPr>
          </a:p>
        </p:txBody>
      </p:sp>
      <p:sp>
        <p:nvSpPr>
          <p:cNvPr id="216" name="Google Shape;216;p32"/>
          <p:cNvSpPr txBox="1"/>
          <p:nvPr/>
        </p:nvSpPr>
        <p:spPr>
          <a:xfrm>
            <a:off x="58461" y="614219"/>
            <a:ext cx="1399800" cy="203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none" strike="noStrike" cap="none">
                <a:solidFill>
                  <a:srgbClr val="FF0000"/>
                </a:solidFill>
                <a:latin typeface="Calibri"/>
                <a:ea typeface="Calibri"/>
                <a:cs typeface="Calibri"/>
                <a:sym typeface="Calibri"/>
              </a:rPr>
              <a:t>English-only queries</a:t>
            </a:r>
            <a:endParaRPr sz="1200" b="0" i="0" u="none" strike="noStrike" cap="none">
              <a:solidFill>
                <a:schemeClr val="dk1"/>
              </a:solidFill>
              <a:latin typeface="Calibri"/>
              <a:ea typeface="Calibri"/>
              <a:cs typeface="Calibri"/>
              <a:sym typeface="Calibri"/>
            </a:endParaRPr>
          </a:p>
        </p:txBody>
      </p:sp>
      <p:sp>
        <p:nvSpPr>
          <p:cNvPr id="217" name="Google Shape;217;p32"/>
          <p:cNvSpPr txBox="1"/>
          <p:nvPr/>
        </p:nvSpPr>
        <p:spPr>
          <a:xfrm>
            <a:off x="5061974" y="58421"/>
            <a:ext cx="1605600" cy="5265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rgbClr val="1F2937"/>
                </a:solidFill>
                <a:highlight>
                  <a:schemeClr val="lt1"/>
                </a:highlight>
                <a:latin typeface="Calibri"/>
                <a:ea typeface="Calibri"/>
                <a:cs typeface="Calibri"/>
                <a:sym typeface="Calibri"/>
              </a:rPr>
              <a:t>Total #models: 239</a:t>
            </a:r>
            <a:endParaRPr sz="1100" b="0" i="0" u="none" strike="noStrike" cap="none">
              <a:solidFill>
                <a:srgbClr val="1F2937"/>
              </a:solidFill>
              <a:highlight>
                <a:schemeClr val="lt1"/>
              </a:highlight>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rgbClr val="1F2937"/>
                </a:solidFill>
                <a:highlight>
                  <a:schemeClr val="lt1"/>
                </a:highlight>
                <a:latin typeface="Calibri"/>
                <a:ea typeface="Calibri"/>
                <a:cs typeface="Calibri"/>
                <a:sym typeface="Calibri"/>
              </a:rPr>
              <a:t>Total #votes: 2,934,488</a:t>
            </a:r>
            <a:endParaRPr sz="1100" b="0" i="0" u="none" strike="noStrike" cap="none">
              <a:solidFill>
                <a:srgbClr val="1F2937"/>
              </a:solidFill>
              <a:highlight>
                <a:schemeClr val="lt1"/>
              </a:highlight>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rgbClr val="1F2937"/>
                </a:solidFill>
                <a:highlight>
                  <a:schemeClr val="lt1"/>
                </a:highlight>
                <a:latin typeface="Calibri"/>
                <a:ea typeface="Calibri"/>
                <a:cs typeface="Calibri"/>
                <a:sym typeface="Calibri"/>
              </a:rPr>
              <a:t>Last updated: 2025-05-18</a:t>
            </a:r>
            <a:endParaRPr sz="1100" b="0" i="0" u="none" strike="noStrike" cap="none">
              <a:solidFill>
                <a:srgbClr val="1F2937"/>
              </a:solidFill>
              <a:highlight>
                <a:schemeClr val="lt1"/>
              </a:highlight>
              <a:latin typeface="Calibri"/>
              <a:ea typeface="Calibri"/>
              <a:cs typeface="Calibri"/>
              <a:sym typeface="Calibri"/>
            </a:endParaRPr>
          </a:p>
        </p:txBody>
      </p:sp>
      <p:sp>
        <p:nvSpPr>
          <p:cNvPr id="218" name="Google Shape;218;p32"/>
          <p:cNvSpPr txBox="1"/>
          <p:nvPr/>
        </p:nvSpPr>
        <p:spPr>
          <a:xfrm>
            <a:off x="4405064" y="615259"/>
            <a:ext cx="552300" cy="203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 sz="1200" b="1" i="0" u="none" strike="noStrike" cap="none">
                <a:solidFill>
                  <a:srgbClr val="FF0000"/>
                </a:solidFill>
                <a:latin typeface="Calibri"/>
                <a:ea typeface="Calibri"/>
                <a:cs typeface="Calibri"/>
                <a:sym typeface="Calibri"/>
              </a:rPr>
              <a:t>Coding</a:t>
            </a:r>
            <a:endParaRPr sz="1200" b="0" i="0" u="none" strike="noStrike" cap="none">
              <a:solidFill>
                <a:schemeClr val="dk1"/>
              </a:solidFill>
              <a:latin typeface="Calibri"/>
              <a:ea typeface="Calibri"/>
              <a:cs typeface="Calibri"/>
              <a:sym typeface="Calibri"/>
            </a:endParaRPr>
          </a:p>
        </p:txBody>
      </p:sp>
      <p:sp>
        <p:nvSpPr>
          <p:cNvPr id="219" name="Google Shape;219;p32"/>
          <p:cNvSpPr txBox="1"/>
          <p:nvPr/>
        </p:nvSpPr>
        <p:spPr>
          <a:xfrm>
            <a:off x="47284" y="2316332"/>
            <a:ext cx="2871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220" name="Google Shape;220;p32"/>
          <p:cNvSpPr/>
          <p:nvPr/>
        </p:nvSpPr>
        <p:spPr>
          <a:xfrm>
            <a:off x="344428" y="2139330"/>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32"/>
          <p:cNvSpPr/>
          <p:nvPr/>
        </p:nvSpPr>
        <p:spPr>
          <a:xfrm>
            <a:off x="3539854" y="4870351"/>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32"/>
          <p:cNvSpPr/>
          <p:nvPr/>
        </p:nvSpPr>
        <p:spPr>
          <a:xfrm>
            <a:off x="346124" y="3307039"/>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32"/>
          <p:cNvSpPr/>
          <p:nvPr/>
        </p:nvSpPr>
        <p:spPr>
          <a:xfrm>
            <a:off x="3546491" y="4679209"/>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32"/>
          <p:cNvSpPr/>
          <p:nvPr/>
        </p:nvSpPr>
        <p:spPr>
          <a:xfrm>
            <a:off x="3540071" y="2154992"/>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32"/>
          <p:cNvSpPr/>
          <p:nvPr/>
        </p:nvSpPr>
        <p:spPr>
          <a:xfrm>
            <a:off x="344904" y="4872403"/>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32"/>
          <p:cNvSpPr txBox="1"/>
          <p:nvPr/>
        </p:nvSpPr>
        <p:spPr>
          <a:xfrm>
            <a:off x="3237641" y="2347296"/>
            <a:ext cx="2889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227" name="Google Shape;227;p32"/>
          <p:cNvSpPr/>
          <p:nvPr/>
        </p:nvSpPr>
        <p:spPr>
          <a:xfrm>
            <a:off x="3538098" y="2358585"/>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32"/>
          <p:cNvSpPr/>
          <p:nvPr/>
        </p:nvSpPr>
        <p:spPr>
          <a:xfrm>
            <a:off x="3540083" y="3502375"/>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32"/>
          <p:cNvSpPr txBox="1"/>
          <p:nvPr/>
        </p:nvSpPr>
        <p:spPr>
          <a:xfrm>
            <a:off x="185813" y="4482200"/>
            <a:ext cx="2871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230" name="Google Shape;230;p32"/>
          <p:cNvSpPr txBox="1"/>
          <p:nvPr/>
        </p:nvSpPr>
        <p:spPr>
          <a:xfrm flipH="1">
            <a:off x="269652" y="1733035"/>
            <a:ext cx="194400" cy="141600"/>
          </a:xfrm>
          <a:prstGeom prst="rect">
            <a:avLst/>
          </a:prstGeom>
          <a:solidFill>
            <a:srgbClr val="FCE5CD"/>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latin typeface="Calibri"/>
                <a:ea typeface="Calibri"/>
                <a:cs typeface="Calibri"/>
                <a:sym typeface="Calibri"/>
              </a:rPr>
              <a:t>x.ai</a:t>
            </a:r>
            <a:endParaRPr sz="800" b="0" i="0" u="none" strike="noStrike" cap="none">
              <a:solidFill>
                <a:srgbClr val="1F2937"/>
              </a:solidFill>
              <a:latin typeface="Calibri"/>
              <a:ea typeface="Calibri"/>
              <a:cs typeface="Calibri"/>
              <a:sym typeface="Calibri"/>
            </a:endParaRPr>
          </a:p>
        </p:txBody>
      </p:sp>
      <p:sp>
        <p:nvSpPr>
          <p:cNvPr id="231" name="Google Shape;231;p32"/>
          <p:cNvSpPr txBox="1"/>
          <p:nvPr/>
        </p:nvSpPr>
        <p:spPr>
          <a:xfrm flipH="1">
            <a:off x="3469077" y="1553303"/>
            <a:ext cx="194400" cy="141600"/>
          </a:xfrm>
          <a:prstGeom prst="rect">
            <a:avLst/>
          </a:prstGeom>
          <a:solidFill>
            <a:srgbClr val="FCE5CD"/>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latin typeface="Calibri"/>
                <a:ea typeface="Calibri"/>
                <a:cs typeface="Calibri"/>
                <a:sym typeface="Calibri"/>
              </a:rPr>
              <a:t>x.ai</a:t>
            </a:r>
            <a:endParaRPr sz="800" b="0" i="0" u="none" strike="noStrike" cap="none">
              <a:solidFill>
                <a:srgbClr val="1F2937"/>
              </a:solidFill>
              <a:latin typeface="Calibri"/>
              <a:ea typeface="Calibri"/>
              <a:cs typeface="Calibri"/>
              <a:sym typeface="Calibri"/>
            </a:endParaRPr>
          </a:p>
        </p:txBody>
      </p:sp>
      <p:sp>
        <p:nvSpPr>
          <p:cNvPr id="232" name="Google Shape;232;p32"/>
          <p:cNvSpPr/>
          <p:nvPr/>
        </p:nvSpPr>
        <p:spPr>
          <a:xfrm>
            <a:off x="3539844" y="3703203"/>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32"/>
          <p:cNvSpPr/>
          <p:nvPr/>
        </p:nvSpPr>
        <p:spPr>
          <a:xfrm>
            <a:off x="346490" y="1362654"/>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32"/>
          <p:cNvSpPr/>
          <p:nvPr/>
        </p:nvSpPr>
        <p:spPr>
          <a:xfrm>
            <a:off x="347524" y="1167762"/>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32"/>
          <p:cNvSpPr/>
          <p:nvPr/>
        </p:nvSpPr>
        <p:spPr>
          <a:xfrm>
            <a:off x="3534195" y="1752747"/>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32"/>
          <p:cNvSpPr/>
          <p:nvPr/>
        </p:nvSpPr>
        <p:spPr>
          <a:xfrm>
            <a:off x="347049" y="1541634"/>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32"/>
          <p:cNvSpPr txBox="1"/>
          <p:nvPr/>
        </p:nvSpPr>
        <p:spPr>
          <a:xfrm>
            <a:off x="55681" y="2911920"/>
            <a:ext cx="2871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238" name="Google Shape;238;p32"/>
          <p:cNvSpPr/>
          <p:nvPr/>
        </p:nvSpPr>
        <p:spPr>
          <a:xfrm>
            <a:off x="346550" y="2920314"/>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32"/>
          <p:cNvSpPr/>
          <p:nvPr/>
        </p:nvSpPr>
        <p:spPr>
          <a:xfrm>
            <a:off x="346550" y="2323579"/>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32"/>
          <p:cNvSpPr/>
          <p:nvPr/>
        </p:nvSpPr>
        <p:spPr>
          <a:xfrm>
            <a:off x="3546491" y="4495255"/>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32"/>
          <p:cNvSpPr/>
          <p:nvPr/>
        </p:nvSpPr>
        <p:spPr>
          <a:xfrm>
            <a:off x="3538046" y="1172720"/>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32"/>
          <p:cNvSpPr/>
          <p:nvPr/>
        </p:nvSpPr>
        <p:spPr>
          <a:xfrm>
            <a:off x="346499" y="1944272"/>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32"/>
          <p:cNvSpPr/>
          <p:nvPr/>
        </p:nvSpPr>
        <p:spPr>
          <a:xfrm>
            <a:off x="344412" y="3108852"/>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32"/>
          <p:cNvSpPr/>
          <p:nvPr/>
        </p:nvSpPr>
        <p:spPr>
          <a:xfrm>
            <a:off x="3538098" y="1353315"/>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32"/>
          <p:cNvSpPr/>
          <p:nvPr/>
        </p:nvSpPr>
        <p:spPr>
          <a:xfrm>
            <a:off x="3538046" y="1954894"/>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32"/>
          <p:cNvSpPr/>
          <p:nvPr/>
        </p:nvSpPr>
        <p:spPr>
          <a:xfrm>
            <a:off x="3541436" y="2709951"/>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32"/>
          <p:cNvSpPr txBox="1"/>
          <p:nvPr/>
        </p:nvSpPr>
        <p:spPr>
          <a:xfrm>
            <a:off x="6510549" y="1781150"/>
            <a:ext cx="2582700" cy="2204100"/>
          </a:xfrm>
          <a:prstGeom prst="rect">
            <a:avLst/>
          </a:prstGeom>
          <a:solidFill>
            <a:srgbClr val="FCE5CD"/>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27000" algn="l" rtl="0">
              <a:lnSpc>
                <a:spcPct val="100000"/>
              </a:lnSpc>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Web Leaderboard</a:t>
            </a:r>
            <a:br>
              <a:rPr lang="en" sz="1100" b="0" i="0" u="none" strike="noStrike" cap="none">
                <a:solidFill>
                  <a:schemeClr val="dk1"/>
                </a:solidFill>
                <a:latin typeface="Calibri"/>
                <a:ea typeface="Calibri"/>
                <a:cs typeface="Calibri"/>
                <a:sym typeface="Calibri"/>
              </a:rPr>
            </a:br>
            <a:r>
              <a:rPr lang="en" sz="900" b="0" i="0" u="sng" strike="noStrike" cap="none">
                <a:solidFill>
                  <a:schemeClr val="hlink"/>
                </a:solidFill>
                <a:latin typeface="Calibri"/>
                <a:ea typeface="Calibri"/>
                <a:cs typeface="Calibri"/>
                <a:sym typeface="Calibri"/>
                <a:hlinkClick r:id="rId9"/>
              </a:rPr>
              <a:t>https://web.lmarena.ai/leaderboard</a:t>
            </a:r>
            <a:r>
              <a:rPr lang="en" sz="900" b="0" i="0" u="none" strike="noStrike" cap="none">
                <a:solidFill>
                  <a:schemeClr val="dk1"/>
                </a:solidFill>
                <a:latin typeface="Calibri"/>
                <a:ea typeface="Calibri"/>
                <a:cs typeface="Calibri"/>
                <a:sym typeface="Calibri"/>
              </a:rPr>
              <a:t> </a:t>
            </a:r>
            <a:endParaRPr sz="1100" b="0" i="0" u="none" strike="noStrike" cap="none">
              <a:solidFill>
                <a:schemeClr val="dk1"/>
              </a:solidFill>
              <a:latin typeface="Calibri"/>
              <a:ea typeface="Calibri"/>
              <a:cs typeface="Calibri"/>
              <a:sym typeface="Calibri"/>
            </a:endParaRPr>
          </a:p>
          <a:p>
            <a:pPr marL="171450" marR="0" lvl="0" indent="-127000" algn="l" rtl="0">
              <a:lnSpc>
                <a:spcPct val="100000"/>
              </a:lnSpc>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LLM Leaderboard - by @LlmStats</a:t>
            </a:r>
            <a:br>
              <a:rPr lang="en" sz="1100" b="0" i="0" u="none" strike="noStrike" cap="none">
                <a:solidFill>
                  <a:schemeClr val="dk1"/>
                </a:solidFill>
                <a:latin typeface="Calibri"/>
                <a:ea typeface="Calibri"/>
                <a:cs typeface="Calibri"/>
                <a:sym typeface="Calibri"/>
              </a:rPr>
            </a:br>
            <a:r>
              <a:rPr lang="en" sz="800" b="0" i="0" u="sng" strike="noStrike" cap="none">
                <a:solidFill>
                  <a:schemeClr val="hlink"/>
                </a:solidFill>
                <a:latin typeface="Calibri"/>
                <a:ea typeface="Calibri"/>
                <a:cs typeface="Calibri"/>
                <a:sym typeface="Calibri"/>
                <a:hlinkClick r:id="rId10"/>
              </a:rPr>
              <a:t>https://llmworld.net/llm_leaderboards/</a:t>
            </a:r>
            <a:r>
              <a:rPr lang="en" sz="800" b="0" i="0" u="none" strike="noStrike" cap="none">
                <a:solidFill>
                  <a:schemeClr val="dk1"/>
                </a:solidFill>
                <a:latin typeface="Calibri"/>
                <a:ea typeface="Calibri"/>
                <a:cs typeface="Calibri"/>
                <a:sym typeface="Calibri"/>
              </a:rPr>
              <a:t> </a:t>
            </a:r>
            <a:endParaRPr sz="800" b="0" i="0" u="none" strike="noStrike" cap="none">
              <a:solidFill>
                <a:schemeClr val="dk1"/>
              </a:solidFill>
              <a:latin typeface="Calibri"/>
              <a:ea typeface="Calibri"/>
              <a:cs typeface="Calibri"/>
              <a:sym typeface="Calibri"/>
            </a:endParaRPr>
          </a:p>
          <a:p>
            <a:pPr marL="171450" marR="0" lvl="0" indent="-127000" algn="l" rtl="0">
              <a:lnSpc>
                <a:spcPct val="100000"/>
              </a:lnSpc>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LLM Leaderboard - by StackAI</a:t>
            </a:r>
            <a:br>
              <a:rPr lang="en" sz="1100" b="0" i="0" u="none" strike="noStrike" cap="none">
                <a:solidFill>
                  <a:schemeClr val="dk1"/>
                </a:solidFill>
                <a:latin typeface="Calibri"/>
                <a:ea typeface="Calibri"/>
                <a:cs typeface="Calibri"/>
                <a:sym typeface="Calibri"/>
              </a:rPr>
            </a:br>
            <a:r>
              <a:rPr lang="en" sz="800" b="0" i="0" u="sng" strike="noStrike" cap="none">
                <a:solidFill>
                  <a:schemeClr val="hlink"/>
                </a:solidFill>
                <a:latin typeface="Calibri"/>
                <a:ea typeface="Calibri"/>
                <a:cs typeface="Calibri"/>
                <a:sym typeface="Calibri"/>
                <a:hlinkClick r:id="rId11"/>
              </a:rPr>
              <a:t>https://www.stack-ai.com/llm-leaderboard</a:t>
            </a:r>
            <a:r>
              <a:rPr lang="en" sz="800" b="0" i="0" u="none" strike="noStrike" cap="none">
                <a:solidFill>
                  <a:schemeClr val="dk1"/>
                </a:solidFill>
                <a:latin typeface="Calibri"/>
                <a:ea typeface="Calibri"/>
                <a:cs typeface="Calibri"/>
                <a:sym typeface="Calibri"/>
              </a:rPr>
              <a:t> </a:t>
            </a:r>
            <a:endParaRPr sz="800" b="0" i="0" u="none" strike="noStrike" cap="none">
              <a:solidFill>
                <a:schemeClr val="dk1"/>
              </a:solidFill>
              <a:latin typeface="Calibri"/>
              <a:ea typeface="Calibri"/>
              <a:cs typeface="Calibri"/>
              <a:sym typeface="Calibri"/>
            </a:endParaRPr>
          </a:p>
          <a:p>
            <a:pPr marL="171450" marR="0" lvl="0" indent="-127000" algn="l" rtl="0">
              <a:lnSpc>
                <a:spcPct val="100000"/>
              </a:lnSpc>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LLM Leaderboard - by Artificial Analysis</a:t>
            </a:r>
            <a:br>
              <a:rPr lang="en" sz="1100" b="0" i="0" u="none" strike="noStrike" cap="none">
                <a:solidFill>
                  <a:schemeClr val="dk1"/>
                </a:solidFill>
                <a:latin typeface="Calibri"/>
                <a:ea typeface="Calibri"/>
                <a:cs typeface="Calibri"/>
                <a:sym typeface="Calibri"/>
              </a:rPr>
            </a:br>
            <a:r>
              <a:rPr lang="en" sz="800" b="0" i="0" u="sng" strike="noStrike" cap="none">
                <a:solidFill>
                  <a:schemeClr val="hlink"/>
                </a:solidFill>
                <a:latin typeface="Calibri"/>
                <a:ea typeface="Calibri"/>
                <a:cs typeface="Calibri"/>
                <a:sym typeface="Calibri"/>
                <a:hlinkClick r:id="rId12"/>
              </a:rPr>
              <a:t>https://artificialanalysis.ai/leaderboards/models</a:t>
            </a:r>
            <a:r>
              <a:rPr lang="en" sz="800" b="0" i="0" u="none" strike="noStrike" cap="none">
                <a:solidFill>
                  <a:schemeClr val="dk1"/>
                </a:solidFill>
                <a:latin typeface="Calibri"/>
                <a:ea typeface="Calibri"/>
                <a:cs typeface="Calibri"/>
                <a:sym typeface="Calibri"/>
              </a:rPr>
              <a:t> </a:t>
            </a:r>
            <a:endParaRPr sz="800" b="0" i="0" u="none" strike="noStrike" cap="none">
              <a:solidFill>
                <a:schemeClr val="dk1"/>
              </a:solidFill>
              <a:latin typeface="Calibri"/>
              <a:ea typeface="Calibri"/>
              <a:cs typeface="Calibri"/>
              <a:sym typeface="Calibri"/>
            </a:endParaRPr>
          </a:p>
          <a:p>
            <a:pPr marL="171450" marR="0" lvl="0" indent="-127000" algn="l" rtl="0">
              <a:lnSpc>
                <a:spcPct val="100000"/>
              </a:lnSpc>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Open LLM Leaderboard - by Hugging Face</a:t>
            </a:r>
            <a:br>
              <a:rPr lang="en" sz="1100" b="0" i="0" u="none" strike="noStrike" cap="none">
                <a:solidFill>
                  <a:schemeClr val="dk1"/>
                </a:solidFill>
                <a:latin typeface="Calibri"/>
                <a:ea typeface="Calibri"/>
                <a:cs typeface="Calibri"/>
                <a:sym typeface="Calibri"/>
              </a:rPr>
            </a:br>
            <a:r>
              <a:rPr lang="en" sz="800" b="0" i="0" u="sng" strike="noStrike" cap="none">
                <a:solidFill>
                  <a:schemeClr val="hlink"/>
                </a:solidFill>
                <a:latin typeface="Calibri"/>
                <a:ea typeface="Calibri"/>
                <a:cs typeface="Calibri"/>
                <a:sym typeface="Calibri"/>
                <a:hlinkClick r:id="rId13"/>
              </a:rPr>
              <a:t>https://huggingface.co/open-llm-leaderboard</a:t>
            </a:r>
            <a:r>
              <a:rPr lang="en" sz="800" b="0" i="0" u="none" strike="noStrike" cap="none">
                <a:solidFill>
                  <a:schemeClr val="dk1"/>
                </a:solidFill>
                <a:latin typeface="Calibri"/>
                <a:ea typeface="Calibri"/>
                <a:cs typeface="Calibri"/>
                <a:sym typeface="Calibri"/>
              </a:rPr>
              <a:t> </a:t>
            </a:r>
            <a:endParaRPr sz="800" b="0" i="0" u="none" strike="noStrike" cap="none">
              <a:solidFill>
                <a:schemeClr val="dk1"/>
              </a:solidFill>
              <a:latin typeface="Calibri"/>
              <a:ea typeface="Calibri"/>
              <a:cs typeface="Calibri"/>
              <a:sym typeface="Calibri"/>
            </a:endParaRPr>
          </a:p>
          <a:p>
            <a:pPr marL="171450" marR="0" lvl="0" indent="-127000" algn="l" rtl="0">
              <a:lnSpc>
                <a:spcPct val="100000"/>
              </a:lnSpc>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LLM Leaderboard - by Vellum</a:t>
            </a:r>
            <a:br>
              <a:rPr lang="en" sz="1100" b="0" i="0" u="none" strike="noStrike" cap="none">
                <a:solidFill>
                  <a:schemeClr val="dk1"/>
                </a:solidFill>
                <a:latin typeface="Calibri"/>
                <a:ea typeface="Calibri"/>
                <a:cs typeface="Calibri"/>
                <a:sym typeface="Calibri"/>
              </a:rPr>
            </a:br>
            <a:r>
              <a:rPr lang="en" sz="800" b="0" i="0" u="sng" strike="noStrike" cap="none">
                <a:solidFill>
                  <a:schemeClr val="hlink"/>
                </a:solidFill>
                <a:latin typeface="Calibri"/>
                <a:ea typeface="Calibri"/>
                <a:cs typeface="Calibri"/>
                <a:sym typeface="Calibri"/>
                <a:hlinkClick r:id="rId14"/>
              </a:rPr>
              <a:t>https://www.vellum.ai/llm-leaderboard</a:t>
            </a:r>
            <a:r>
              <a:rPr lang="en" sz="800" b="0" i="0" u="none" strike="noStrike" cap="none">
                <a:solidFill>
                  <a:schemeClr val="dk1"/>
                </a:solidFill>
                <a:latin typeface="Calibri"/>
                <a:ea typeface="Calibri"/>
                <a:cs typeface="Calibri"/>
                <a:sym typeface="Calibri"/>
              </a:rPr>
              <a:t> </a:t>
            </a:r>
            <a:endParaRPr sz="800" b="0" i="0" u="none" strike="noStrike" cap="none">
              <a:solidFill>
                <a:schemeClr val="dk1"/>
              </a:solidFill>
              <a:latin typeface="Calibri"/>
              <a:ea typeface="Calibri"/>
              <a:cs typeface="Calibri"/>
              <a:sym typeface="Calibri"/>
            </a:endParaRPr>
          </a:p>
          <a:p>
            <a:pPr marL="171450" marR="0" lvl="0" indent="-127000" algn="l" rtl="0">
              <a:lnSpc>
                <a:spcPct val="100000"/>
              </a:lnSpc>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Multiple Leaderboards:</a:t>
            </a:r>
            <a:br>
              <a:rPr lang="en" sz="1100" b="0" i="0" u="none" strike="noStrike" cap="none">
                <a:solidFill>
                  <a:schemeClr val="dk1"/>
                </a:solidFill>
                <a:latin typeface="Calibri"/>
                <a:ea typeface="Calibri"/>
                <a:cs typeface="Calibri"/>
                <a:sym typeface="Calibri"/>
              </a:rPr>
            </a:br>
            <a:r>
              <a:rPr lang="en" sz="800" b="0" i="0" u="sng" strike="noStrike" cap="none">
                <a:solidFill>
                  <a:schemeClr val="hlink"/>
                </a:solidFill>
                <a:latin typeface="Calibri"/>
                <a:ea typeface="Calibri"/>
                <a:cs typeface="Calibri"/>
                <a:sym typeface="Calibri"/>
                <a:hlinkClick r:id="rId15"/>
              </a:rPr>
              <a:t>https://virtualizationreview.com/articles/2025/04/29/ais-heavy-hitters-best-models-for-every-task.aspx</a:t>
            </a:r>
            <a:r>
              <a:rPr lang="en" sz="800" b="0" i="0" u="none" strike="noStrike" cap="none">
                <a:solidFill>
                  <a:schemeClr val="dk1"/>
                </a:solidFill>
                <a:latin typeface="Calibri"/>
                <a:ea typeface="Calibri"/>
                <a:cs typeface="Calibri"/>
                <a:sym typeface="Calibri"/>
              </a:rPr>
              <a:t> </a:t>
            </a:r>
            <a:endParaRPr sz="800" b="0" i="0" u="none" strike="noStrike" cap="none">
              <a:solidFill>
                <a:schemeClr val="dk1"/>
              </a:solidFill>
              <a:latin typeface="Calibri"/>
              <a:ea typeface="Calibri"/>
              <a:cs typeface="Calibri"/>
              <a:sym typeface="Calibri"/>
            </a:endParaRPr>
          </a:p>
        </p:txBody>
      </p:sp>
      <p:sp>
        <p:nvSpPr>
          <p:cNvPr id="248" name="Google Shape;248;p32"/>
          <p:cNvSpPr/>
          <p:nvPr/>
        </p:nvSpPr>
        <p:spPr>
          <a:xfrm>
            <a:off x="346550" y="2528584"/>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32"/>
          <p:cNvSpPr/>
          <p:nvPr/>
        </p:nvSpPr>
        <p:spPr>
          <a:xfrm>
            <a:off x="340103" y="4086165"/>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32"/>
          <p:cNvSpPr txBox="1"/>
          <p:nvPr/>
        </p:nvSpPr>
        <p:spPr>
          <a:xfrm>
            <a:off x="61369" y="4283432"/>
            <a:ext cx="2871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251" name="Google Shape;251;p32"/>
          <p:cNvSpPr/>
          <p:nvPr/>
        </p:nvSpPr>
        <p:spPr>
          <a:xfrm>
            <a:off x="352238" y="4291826"/>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32"/>
          <p:cNvSpPr/>
          <p:nvPr/>
        </p:nvSpPr>
        <p:spPr>
          <a:xfrm>
            <a:off x="347525" y="3886185"/>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32"/>
          <p:cNvSpPr/>
          <p:nvPr/>
        </p:nvSpPr>
        <p:spPr>
          <a:xfrm>
            <a:off x="206798" y="3890575"/>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32"/>
          <p:cNvSpPr txBox="1"/>
          <p:nvPr/>
        </p:nvSpPr>
        <p:spPr>
          <a:xfrm>
            <a:off x="3249427" y="3304262"/>
            <a:ext cx="2871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255" name="Google Shape;255;p32"/>
          <p:cNvSpPr/>
          <p:nvPr/>
        </p:nvSpPr>
        <p:spPr>
          <a:xfrm>
            <a:off x="3540296" y="3312656"/>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32"/>
          <p:cNvSpPr/>
          <p:nvPr/>
        </p:nvSpPr>
        <p:spPr>
          <a:xfrm>
            <a:off x="3544886" y="2525040"/>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32"/>
          <p:cNvSpPr txBox="1"/>
          <p:nvPr/>
        </p:nvSpPr>
        <p:spPr>
          <a:xfrm>
            <a:off x="3242090" y="2918859"/>
            <a:ext cx="2871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258" name="Google Shape;258;p32"/>
          <p:cNvSpPr/>
          <p:nvPr/>
        </p:nvSpPr>
        <p:spPr>
          <a:xfrm>
            <a:off x="3540296" y="2927253"/>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32"/>
          <p:cNvSpPr/>
          <p:nvPr/>
        </p:nvSpPr>
        <p:spPr>
          <a:xfrm>
            <a:off x="347524" y="3506513"/>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32"/>
          <p:cNvSpPr txBox="1"/>
          <p:nvPr/>
        </p:nvSpPr>
        <p:spPr>
          <a:xfrm>
            <a:off x="185813" y="2722903"/>
            <a:ext cx="2871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261" name="Google Shape;261;p32"/>
          <p:cNvSpPr txBox="1"/>
          <p:nvPr/>
        </p:nvSpPr>
        <p:spPr>
          <a:xfrm>
            <a:off x="3379243" y="3112283"/>
            <a:ext cx="2889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pic>
        <p:nvPicPr>
          <p:cNvPr id="262" name="Google Shape;262;p32"/>
          <p:cNvPicPr preferRelativeResize="0"/>
          <p:nvPr/>
        </p:nvPicPr>
        <p:blipFill rotWithShape="1">
          <a:blip r:embed="rId16" cstate="email">
            <a:alphaModFix/>
            <a:extLst>
              <a:ext uri="{28A0092B-C50C-407E-A947-70E740481C1C}">
                <a14:useLocalDpi xmlns:a14="http://schemas.microsoft.com/office/drawing/2010/main"/>
              </a:ext>
            </a:extLst>
          </a:blip>
          <a:srcRect/>
          <a:stretch/>
        </p:blipFill>
        <p:spPr>
          <a:xfrm>
            <a:off x="497150" y="850850"/>
            <a:ext cx="2696125" cy="4211462"/>
          </a:xfrm>
          <a:prstGeom prst="rect">
            <a:avLst/>
          </a:prstGeom>
          <a:noFill/>
          <a:ln w="9525" cap="flat" cmpd="sng">
            <a:solidFill>
              <a:srgbClr val="FF0000"/>
            </a:solidFill>
            <a:prstDash val="solid"/>
            <a:round/>
            <a:headEnd type="none" w="sm" len="sm"/>
            <a:tailEnd type="none" w="sm" len="sm"/>
          </a:ln>
        </p:spPr>
      </p:pic>
      <p:sp>
        <p:nvSpPr>
          <p:cNvPr id="263" name="Google Shape;263;p32"/>
          <p:cNvSpPr/>
          <p:nvPr/>
        </p:nvSpPr>
        <p:spPr>
          <a:xfrm>
            <a:off x="3539844" y="3899627"/>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32"/>
          <p:cNvSpPr txBox="1"/>
          <p:nvPr/>
        </p:nvSpPr>
        <p:spPr>
          <a:xfrm>
            <a:off x="3249427" y="4080937"/>
            <a:ext cx="2871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265" name="Google Shape;265;p32"/>
          <p:cNvSpPr/>
          <p:nvPr/>
        </p:nvSpPr>
        <p:spPr>
          <a:xfrm>
            <a:off x="3540296" y="4089331"/>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32"/>
          <p:cNvSpPr txBox="1"/>
          <p:nvPr/>
        </p:nvSpPr>
        <p:spPr>
          <a:xfrm>
            <a:off x="61369" y="4664432"/>
            <a:ext cx="2871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267" name="Google Shape;267;p32"/>
          <p:cNvSpPr/>
          <p:nvPr/>
        </p:nvSpPr>
        <p:spPr>
          <a:xfrm>
            <a:off x="352238" y="4672826"/>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32"/>
          <p:cNvSpPr txBox="1"/>
          <p:nvPr/>
        </p:nvSpPr>
        <p:spPr>
          <a:xfrm flipH="1">
            <a:off x="269652" y="3699560"/>
            <a:ext cx="194400" cy="141600"/>
          </a:xfrm>
          <a:prstGeom prst="rect">
            <a:avLst/>
          </a:prstGeom>
          <a:solidFill>
            <a:srgbClr val="FCE5CD"/>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latin typeface="Calibri"/>
                <a:ea typeface="Calibri"/>
                <a:cs typeface="Calibri"/>
                <a:sym typeface="Calibri"/>
              </a:rPr>
              <a:t>M</a:t>
            </a:r>
            <a:endParaRPr sz="800" b="0" i="0" u="none" strike="noStrike" cap="none">
              <a:solidFill>
                <a:srgbClr val="1F2937"/>
              </a:solidFill>
              <a:latin typeface="Calibri"/>
              <a:ea typeface="Calibri"/>
              <a:cs typeface="Calibri"/>
              <a:sym typeface="Calibri"/>
            </a:endParaRPr>
          </a:p>
        </p:txBody>
      </p:sp>
      <p:sp>
        <p:nvSpPr>
          <p:cNvPr id="269" name="Google Shape;269;p32"/>
          <p:cNvSpPr txBox="1"/>
          <p:nvPr/>
        </p:nvSpPr>
        <p:spPr>
          <a:xfrm flipH="1">
            <a:off x="3470052" y="4279810"/>
            <a:ext cx="194400" cy="141600"/>
          </a:xfrm>
          <a:prstGeom prst="rect">
            <a:avLst/>
          </a:prstGeom>
          <a:solidFill>
            <a:srgbClr val="FCE5CD"/>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latin typeface="Calibri"/>
                <a:ea typeface="Calibri"/>
                <a:cs typeface="Calibri"/>
                <a:sym typeface="Calibri"/>
              </a:rPr>
              <a:t>M</a:t>
            </a:r>
            <a:endParaRPr sz="800" b="0" i="0" u="none" strike="noStrike" cap="none">
              <a:solidFill>
                <a:srgbClr val="1F2937"/>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3"/>
          <p:cNvSpPr txBox="1"/>
          <p:nvPr/>
        </p:nvSpPr>
        <p:spPr>
          <a:xfrm>
            <a:off x="67350" y="52750"/>
            <a:ext cx="31794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i="0" u="none" strike="noStrike" cap="none">
                <a:solidFill>
                  <a:schemeClr val="dk1"/>
                </a:solidFill>
                <a:latin typeface="Calibri"/>
                <a:ea typeface="Calibri"/>
                <a:cs typeface="Calibri"/>
                <a:sym typeface="Calibri"/>
              </a:rPr>
              <a:t>Jobs</a:t>
            </a:r>
            <a:endParaRPr sz="2000" b="1" i="0" u="none" strike="noStrike" cap="none">
              <a:solidFill>
                <a:schemeClr val="dk1"/>
              </a:solidFill>
              <a:latin typeface="Calibri"/>
              <a:ea typeface="Calibri"/>
              <a:cs typeface="Calibri"/>
              <a:sym typeface="Calibri"/>
            </a:endParaRPr>
          </a:p>
        </p:txBody>
      </p:sp>
      <p:sp>
        <p:nvSpPr>
          <p:cNvPr id="275" name="Google Shape;275;p33"/>
          <p:cNvSpPr txBox="1"/>
          <p:nvPr/>
        </p:nvSpPr>
        <p:spPr>
          <a:xfrm>
            <a:off x="2082413" y="114400"/>
            <a:ext cx="1563000" cy="203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sng" strike="noStrike" cap="none">
                <a:solidFill>
                  <a:schemeClr val="hlink"/>
                </a:solidFill>
                <a:latin typeface="Calibri"/>
                <a:ea typeface="Calibri"/>
                <a:cs typeface="Calibri"/>
                <a:sym typeface="Calibri"/>
                <a:hlinkClick r:id="rId3"/>
              </a:rPr>
              <a:t>https://layoffs.fyi</a:t>
            </a:r>
            <a:r>
              <a:rPr lang="en" sz="1200" b="0" i="0" u="none" strike="noStrike" cap="none">
                <a:solidFill>
                  <a:srgbClr val="000000"/>
                </a:solidFill>
                <a:latin typeface="Calibri"/>
                <a:ea typeface="Calibri"/>
                <a:cs typeface="Calibri"/>
                <a:sym typeface="Calibri"/>
              </a:rPr>
              <a:t> </a:t>
            </a:r>
            <a:endParaRPr sz="1200" b="0" i="0" u="none" strike="noStrike" cap="none">
              <a:solidFill>
                <a:srgbClr val="000000"/>
              </a:solidFill>
              <a:latin typeface="Calibri"/>
              <a:ea typeface="Calibri"/>
              <a:cs typeface="Calibri"/>
              <a:sym typeface="Calibri"/>
            </a:endParaRPr>
          </a:p>
        </p:txBody>
      </p:sp>
      <p:sp>
        <p:nvSpPr>
          <p:cNvPr id="276" name="Google Shape;276;p33"/>
          <p:cNvSpPr txBox="1"/>
          <p:nvPr/>
        </p:nvSpPr>
        <p:spPr>
          <a:xfrm>
            <a:off x="3730450" y="1578175"/>
            <a:ext cx="2527500" cy="11268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Calibri"/>
                <a:ea typeface="Calibri"/>
                <a:cs typeface="Calibri"/>
                <a:sym typeface="Calibri"/>
              </a:rPr>
              <a:t>  Layoffs in 2025: as of 5/16/2025:</a:t>
            </a: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Calibri"/>
                <a:ea typeface="Calibri"/>
                <a:cs typeface="Calibri"/>
                <a:sym typeface="Calibri"/>
              </a:rPr>
              <a:t>      61,220 tech employees laid off </a:t>
            </a: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Calibri"/>
                <a:ea typeface="Calibri"/>
                <a:cs typeface="Calibri"/>
                <a:sym typeface="Calibri"/>
              </a:rPr>
              <a:t>      130 tech companies w/ layoffs</a:t>
            </a: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Calibri"/>
                <a:ea typeface="Calibri"/>
                <a:cs typeface="Calibri"/>
                <a:sym typeface="Calibri"/>
              </a:rPr>
              <a:t>  2024: more than 150,000 tech job cuts     </a:t>
            </a: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Calibri"/>
                <a:ea typeface="Calibri"/>
                <a:cs typeface="Calibri"/>
                <a:sym typeface="Calibri"/>
              </a:rPr>
              <a:t>      across 549 companies</a:t>
            </a:r>
            <a:endParaRPr sz="1200" b="0" i="0" u="none" strike="noStrike" cap="none">
              <a:solidFill>
                <a:srgbClr val="000000"/>
              </a:solidFill>
              <a:latin typeface="Calibri"/>
              <a:ea typeface="Calibri"/>
              <a:cs typeface="Calibri"/>
              <a:sym typeface="Calibri"/>
            </a:endParaRPr>
          </a:p>
        </p:txBody>
      </p:sp>
      <p:pic>
        <p:nvPicPr>
          <p:cNvPr id="277" name="Google Shape;277;p3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1952" y="2837650"/>
            <a:ext cx="5775272" cy="2217351"/>
          </a:xfrm>
          <a:prstGeom prst="rect">
            <a:avLst/>
          </a:prstGeom>
          <a:noFill/>
          <a:ln w="9525" cap="flat" cmpd="sng">
            <a:solidFill>
              <a:srgbClr val="FF0000"/>
            </a:solidFill>
            <a:prstDash val="solid"/>
            <a:round/>
            <a:headEnd type="none" w="sm" len="sm"/>
            <a:tailEnd type="none" w="sm" len="sm"/>
          </a:ln>
        </p:spPr>
      </p:pic>
      <p:pic>
        <p:nvPicPr>
          <p:cNvPr id="278" name="Google Shape;278;p33"/>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81938" y="468350"/>
            <a:ext cx="3563476" cy="1850587"/>
          </a:xfrm>
          <a:prstGeom prst="rect">
            <a:avLst/>
          </a:prstGeom>
          <a:noFill/>
          <a:ln w="9525" cap="flat" cmpd="sng">
            <a:solidFill>
              <a:srgbClr val="FF0000"/>
            </a:solidFill>
            <a:prstDash val="solid"/>
            <a:round/>
            <a:headEnd type="none" w="sm" len="sm"/>
            <a:tailEnd type="none" w="sm" len="sm"/>
          </a:ln>
        </p:spPr>
      </p:pic>
      <p:sp>
        <p:nvSpPr>
          <p:cNvPr id="279" name="Google Shape;279;p33"/>
          <p:cNvSpPr txBox="1"/>
          <p:nvPr/>
        </p:nvSpPr>
        <p:spPr>
          <a:xfrm>
            <a:off x="7144425" y="52750"/>
            <a:ext cx="1948200" cy="5727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On 5/13/2025, Microsoft laid off a total of 6,840 people (3% of company) globally</a:t>
            </a:r>
            <a:endParaRPr sz="1200" b="0" i="0" u="none" strike="noStrike" cap="none">
              <a:solidFill>
                <a:schemeClr val="dk1"/>
              </a:solidFill>
              <a:latin typeface="Calibri"/>
              <a:ea typeface="Calibri"/>
              <a:cs typeface="Calibri"/>
              <a:sym typeface="Calibri"/>
            </a:endParaRPr>
          </a:p>
        </p:txBody>
      </p:sp>
      <p:pic>
        <p:nvPicPr>
          <p:cNvPr id="280" name="Google Shape;280;p33"/>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5112250" y="289175"/>
            <a:ext cx="1145700" cy="1017375"/>
          </a:xfrm>
          <a:prstGeom prst="rect">
            <a:avLst/>
          </a:prstGeom>
          <a:noFill/>
          <a:ln w="9525" cap="flat" cmpd="sng">
            <a:solidFill>
              <a:srgbClr val="FF0000"/>
            </a:solidFill>
            <a:prstDash val="solid"/>
            <a:round/>
            <a:headEnd type="none" w="sm" len="sm"/>
            <a:tailEnd type="none" w="sm" len="sm"/>
          </a:ln>
        </p:spPr>
      </p:pic>
      <p:pic>
        <p:nvPicPr>
          <p:cNvPr id="281" name="Google Shape;281;p33"/>
          <p:cNvPicPr preferRelativeResize="0"/>
          <p:nvPr/>
        </p:nvPicPr>
        <p:blipFill rotWithShape="1">
          <a:blip r:embed="rId7">
            <a:alphaModFix/>
          </a:blip>
          <a:srcRect/>
          <a:stretch/>
        </p:blipFill>
        <p:spPr>
          <a:xfrm>
            <a:off x="7714850" y="902100"/>
            <a:ext cx="1333500" cy="4152900"/>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6"/>
          <p:cNvSpPr txBox="1"/>
          <p:nvPr/>
        </p:nvSpPr>
        <p:spPr>
          <a:xfrm>
            <a:off x="55075" y="52750"/>
            <a:ext cx="24387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i="0" u="none" strike="noStrike" cap="none">
                <a:solidFill>
                  <a:schemeClr val="dk1"/>
                </a:solidFill>
                <a:latin typeface="Calibri"/>
                <a:ea typeface="Calibri"/>
                <a:cs typeface="Calibri"/>
                <a:sym typeface="Calibri"/>
              </a:rPr>
              <a:t>Computex 2025</a:t>
            </a:r>
            <a:endParaRPr sz="2000" b="1" i="0" u="none" strike="noStrike" cap="none">
              <a:solidFill>
                <a:schemeClr val="dk1"/>
              </a:solidFill>
              <a:latin typeface="Calibri"/>
              <a:ea typeface="Calibri"/>
              <a:cs typeface="Calibri"/>
              <a:sym typeface="Calibri"/>
            </a:endParaRPr>
          </a:p>
        </p:txBody>
      </p:sp>
      <p:sp>
        <p:nvSpPr>
          <p:cNvPr id="74" name="Google Shape;74;p16"/>
          <p:cNvSpPr txBox="1"/>
          <p:nvPr/>
        </p:nvSpPr>
        <p:spPr>
          <a:xfrm>
            <a:off x="55075" y="438850"/>
            <a:ext cx="4453200" cy="13113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Computex 2025 Mon-Fri May 19-23</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one of the world’s largest technology trade shows, focusing primarily on computing, laptops, PC hardware, and the latest tech innovations. </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This year theme - "AI Next" - AI &amp; Robotics, Next-Gen Tech, and Future Mobility</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Venue: Taipei Nangang Exhibition Center in Taipei, Taiwan</a:t>
            </a:r>
            <a:endParaRPr sz="1200" b="0" i="0" u="none" strike="noStrike" cap="none">
              <a:solidFill>
                <a:schemeClr val="dk1"/>
              </a:solidFill>
              <a:latin typeface="Calibri"/>
              <a:ea typeface="Calibri"/>
              <a:cs typeface="Calibri"/>
              <a:sym typeface="Calibri"/>
            </a:endParaRPr>
          </a:p>
        </p:txBody>
      </p:sp>
      <p:pic>
        <p:nvPicPr>
          <p:cNvPr id="75" name="Google Shape;75;p1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5075" y="1925000"/>
            <a:ext cx="5378698" cy="3088549"/>
          </a:xfrm>
          <a:prstGeom prst="rect">
            <a:avLst/>
          </a:prstGeom>
          <a:noFill/>
          <a:ln w="9525" cap="flat" cmpd="sng">
            <a:solidFill>
              <a:srgbClr val="FF0000"/>
            </a:solidFill>
            <a:prstDash val="solid"/>
            <a:round/>
            <a:headEnd type="none" w="sm" len="sm"/>
            <a:tailEnd type="none" w="sm" len="sm"/>
          </a:ln>
        </p:spPr>
      </p:pic>
      <p:pic>
        <p:nvPicPr>
          <p:cNvPr id="76" name="Google Shape;76;p16"/>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544375" y="1323897"/>
            <a:ext cx="3452824" cy="1946952"/>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Google Shape;286;p3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05238" y="1203525"/>
            <a:ext cx="1570556" cy="1570556"/>
          </a:xfrm>
          <a:prstGeom prst="rect">
            <a:avLst/>
          </a:prstGeom>
          <a:noFill/>
          <a:ln>
            <a:noFill/>
          </a:ln>
        </p:spPr>
      </p:pic>
      <p:sp>
        <p:nvSpPr>
          <p:cNvPr id="287" name="Google Shape;287;p34"/>
          <p:cNvSpPr txBox="1"/>
          <p:nvPr/>
        </p:nvSpPr>
        <p:spPr>
          <a:xfrm>
            <a:off x="-25625" y="-14775"/>
            <a:ext cx="33558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2500" b="1" i="0" u="none" strike="noStrike" cap="none">
                <a:solidFill>
                  <a:srgbClr val="000000"/>
                </a:solidFill>
                <a:latin typeface="Calibri"/>
                <a:ea typeface="Calibri"/>
                <a:cs typeface="Calibri"/>
                <a:sym typeface="Calibri"/>
              </a:rPr>
              <a:t>About the Speaker</a:t>
            </a:r>
            <a:endParaRPr sz="2500" b="1" i="0" u="none" strike="noStrike" cap="none">
              <a:solidFill>
                <a:srgbClr val="000000"/>
              </a:solidFill>
              <a:latin typeface="Calibri"/>
              <a:ea typeface="Calibri"/>
              <a:cs typeface="Calibri"/>
              <a:sym typeface="Calibri"/>
            </a:endParaRPr>
          </a:p>
        </p:txBody>
      </p:sp>
      <p:sp>
        <p:nvSpPr>
          <p:cNvPr id="288" name="Google Shape;288;p34"/>
          <p:cNvSpPr txBox="1"/>
          <p:nvPr/>
        </p:nvSpPr>
        <p:spPr>
          <a:xfrm>
            <a:off x="3330175" y="878750"/>
            <a:ext cx="5621700" cy="330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500" b="1" i="0" u="none" strike="noStrike" cap="none">
                <a:solidFill>
                  <a:srgbClr val="000000"/>
                </a:solidFill>
                <a:latin typeface="Calibri"/>
                <a:ea typeface="Calibri"/>
                <a:cs typeface="Calibri"/>
                <a:sym typeface="Calibri"/>
              </a:rPr>
              <a:t>Lev Selector, Ph.D.</a:t>
            </a:r>
            <a:endParaRPr sz="25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800" b="0" i="0" u="none" strike="noStrike" cap="none">
              <a:solidFill>
                <a:srgbClr val="000000"/>
              </a:solidFill>
              <a:latin typeface="Calibri"/>
              <a:ea typeface="Calibri"/>
              <a:cs typeface="Calibri"/>
              <a:sym typeface="Calibri"/>
            </a:endParaRPr>
          </a:p>
          <a:p>
            <a:pPr marL="457200" marR="0" lvl="0" indent="-330200" algn="l" rtl="0">
              <a:lnSpc>
                <a:spcPct val="100000"/>
              </a:lnSpc>
              <a:spcBef>
                <a:spcPts val="0"/>
              </a:spcBef>
              <a:spcAft>
                <a:spcPts val="0"/>
              </a:spcAft>
              <a:buClr>
                <a:srgbClr val="000000"/>
              </a:buClr>
              <a:buSzPts val="1600"/>
              <a:buFont typeface="Calibri"/>
              <a:buChar char="●"/>
            </a:pPr>
            <a:r>
              <a:rPr lang="en" sz="1600" b="0" i="0" u="none" strike="noStrike" cap="none">
                <a:solidFill>
                  <a:schemeClr val="dk1"/>
                </a:solidFill>
                <a:latin typeface="Calibri"/>
                <a:ea typeface="Calibri"/>
                <a:cs typeface="Calibri"/>
                <a:sym typeface="Calibri"/>
              </a:rPr>
              <a:t>40+ years of software engineering, data science, and building teams (hiring, training, and managing)</a:t>
            </a:r>
            <a:endParaRPr sz="1600" b="0" i="0" u="none" strike="noStrike" cap="none">
              <a:solidFill>
                <a:schemeClr val="dk1"/>
              </a:solidFill>
              <a:latin typeface="Calibri"/>
              <a:ea typeface="Calibri"/>
              <a:cs typeface="Calibri"/>
              <a:sym typeface="Calibri"/>
            </a:endParaRPr>
          </a:p>
          <a:p>
            <a:pPr marL="457200" marR="0" lvl="0" indent="-330200" algn="l" rtl="0">
              <a:lnSpc>
                <a:spcPct val="100000"/>
              </a:lnSpc>
              <a:spcBef>
                <a:spcPts val="0"/>
              </a:spcBef>
              <a:spcAft>
                <a:spcPts val="0"/>
              </a:spcAft>
              <a:buClr>
                <a:srgbClr val="000000"/>
              </a:buClr>
              <a:buSzPts val="1600"/>
              <a:buFont typeface="Calibri"/>
              <a:buChar char="●"/>
            </a:pPr>
            <a:r>
              <a:rPr lang="en" sz="1600" b="0" i="0" u="none" strike="noStrike" cap="none">
                <a:solidFill>
                  <a:schemeClr val="dk1"/>
                </a:solidFill>
                <a:latin typeface="Calibri"/>
                <a:ea typeface="Calibri"/>
                <a:cs typeface="Calibri"/>
                <a:sym typeface="Calibri"/>
              </a:rPr>
              <a:t>Ph.D. in mathematical modeling and computer simulations</a:t>
            </a: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Calibri"/>
                <a:ea typeface="Calibri"/>
                <a:cs typeface="Calibri"/>
                <a:sym typeface="Calibri"/>
              </a:rPr>
              <a:t>Interests: </a:t>
            </a:r>
            <a:endParaRPr sz="1600" b="0" i="0" u="none" strike="noStrike" cap="none">
              <a:solidFill>
                <a:srgbClr val="000000"/>
              </a:solidFill>
              <a:latin typeface="Calibri"/>
              <a:ea typeface="Calibri"/>
              <a:cs typeface="Calibri"/>
              <a:sym typeface="Calibri"/>
            </a:endParaRPr>
          </a:p>
          <a:p>
            <a:pPr marL="457200" marR="0" lvl="0" indent="-330200" algn="l" rtl="0">
              <a:lnSpc>
                <a:spcPct val="100000"/>
              </a:lnSpc>
              <a:spcBef>
                <a:spcPts val="0"/>
              </a:spcBef>
              <a:spcAft>
                <a:spcPts val="0"/>
              </a:spcAft>
              <a:buClr>
                <a:srgbClr val="000000"/>
              </a:buClr>
              <a:buSzPts val="1600"/>
              <a:buFont typeface="Calibri"/>
              <a:buChar char="●"/>
            </a:pPr>
            <a:r>
              <a:rPr lang="en" sz="1600" b="0" i="0" u="none" strike="noStrike" cap="none">
                <a:solidFill>
                  <a:schemeClr val="dk1"/>
                </a:solidFill>
                <a:latin typeface="Calibri"/>
                <a:ea typeface="Calibri"/>
                <a:cs typeface="Calibri"/>
                <a:sym typeface="Calibri"/>
              </a:rPr>
              <a:t>Generative AI, Using LLM with your data</a:t>
            </a:r>
            <a:endParaRPr sz="1600" b="0" i="0" u="none" strike="noStrike" cap="none">
              <a:solidFill>
                <a:schemeClr val="dk1"/>
              </a:solidFill>
              <a:latin typeface="Calibri"/>
              <a:ea typeface="Calibri"/>
              <a:cs typeface="Calibri"/>
              <a:sym typeface="Calibri"/>
            </a:endParaRPr>
          </a:p>
          <a:p>
            <a:pPr marL="457200" marR="0" lvl="0" indent="-330200" algn="l" rtl="0">
              <a:lnSpc>
                <a:spcPct val="100000"/>
              </a:lnSpc>
              <a:spcBef>
                <a:spcPts val="0"/>
              </a:spcBef>
              <a:spcAft>
                <a:spcPts val="0"/>
              </a:spcAft>
              <a:buClr>
                <a:schemeClr val="dk1"/>
              </a:buClr>
              <a:buSzPts val="1600"/>
              <a:buFont typeface="Calibri"/>
              <a:buChar char="●"/>
            </a:pPr>
            <a:r>
              <a:rPr lang="en" sz="1600" b="0" i="0" u="none" strike="noStrike" cap="none">
                <a:solidFill>
                  <a:schemeClr val="dk1"/>
                </a:solidFill>
                <a:latin typeface="Calibri"/>
                <a:ea typeface="Calibri"/>
                <a:cs typeface="Calibri"/>
                <a:sym typeface="Calibri"/>
              </a:rPr>
              <a:t>Local AI for Local Private Data</a:t>
            </a:r>
            <a:endParaRPr sz="1600" b="0" i="0" u="none" strike="noStrike" cap="none">
              <a:solidFill>
                <a:schemeClr val="dk1"/>
              </a:solidFill>
              <a:latin typeface="Calibri"/>
              <a:ea typeface="Calibri"/>
              <a:cs typeface="Calibri"/>
              <a:sym typeface="Calibri"/>
            </a:endParaRPr>
          </a:p>
          <a:p>
            <a:pPr marL="457200" marR="0" lvl="0" indent="-330200" algn="l" rtl="0">
              <a:lnSpc>
                <a:spcPct val="100000"/>
              </a:lnSpc>
              <a:spcBef>
                <a:spcPts val="0"/>
              </a:spcBef>
              <a:spcAft>
                <a:spcPts val="0"/>
              </a:spcAft>
              <a:buClr>
                <a:srgbClr val="000000"/>
              </a:buClr>
              <a:buSzPts val="1600"/>
              <a:buFont typeface="Calibri"/>
              <a:buChar char="●"/>
            </a:pPr>
            <a:r>
              <a:rPr lang="en" sz="1600" b="0" i="0" u="none" strike="noStrike" cap="none">
                <a:solidFill>
                  <a:srgbClr val="000000"/>
                </a:solidFill>
                <a:latin typeface="Calibri"/>
                <a:ea typeface="Calibri"/>
                <a:cs typeface="Calibri"/>
                <a:sym typeface="Calibri"/>
              </a:rPr>
              <a:t>Cloud architecture, fin-tech, application security</a:t>
            </a: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Calibri"/>
                <a:ea typeface="Calibri"/>
                <a:cs typeface="Calibri"/>
                <a:sym typeface="Calibri"/>
              </a:rPr>
              <a:t>Find/connect: Linkedin, GitHub, YouTube, Google</a:t>
            </a:r>
            <a:endParaRPr sz="1600" b="0" i="0" u="none" strike="noStrike" cap="none">
              <a:solidFill>
                <a:srgbClr val="000000"/>
              </a:solidFill>
              <a:latin typeface="Calibri"/>
              <a:ea typeface="Calibri"/>
              <a:cs typeface="Calibri"/>
              <a:sym typeface="Calibri"/>
            </a:endParaRPr>
          </a:p>
        </p:txBody>
      </p:sp>
      <p:pic>
        <p:nvPicPr>
          <p:cNvPr id="289" name="Google Shape;289;p34"/>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82341" y="3664175"/>
            <a:ext cx="858450" cy="311906"/>
          </a:xfrm>
          <a:prstGeom prst="rect">
            <a:avLst/>
          </a:prstGeom>
          <a:noFill/>
          <a:ln>
            <a:noFill/>
          </a:ln>
        </p:spPr>
      </p:pic>
      <p:sp>
        <p:nvSpPr>
          <p:cNvPr id="290" name="Google Shape;290;p34"/>
          <p:cNvSpPr txBox="1"/>
          <p:nvPr/>
        </p:nvSpPr>
        <p:spPr>
          <a:xfrm>
            <a:off x="683777" y="4005903"/>
            <a:ext cx="13914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sng" strike="noStrike" cap="none">
                <a:solidFill>
                  <a:schemeClr val="hlink"/>
                </a:solidFill>
                <a:latin typeface="Calibri"/>
                <a:ea typeface="Calibri"/>
                <a:cs typeface="Calibri"/>
                <a:sym typeface="Calibri"/>
                <a:hlinkClick r:id="rId5"/>
              </a:rPr>
              <a:t>https://eais.ai</a:t>
            </a:r>
            <a:r>
              <a:rPr lang="en" sz="1600" b="0" i="0" u="none" strike="noStrike" cap="none">
                <a:solidFill>
                  <a:srgbClr val="000000"/>
                </a:solidFill>
                <a:latin typeface="Calibri"/>
                <a:ea typeface="Calibri"/>
                <a:cs typeface="Calibri"/>
                <a:sym typeface="Calibri"/>
              </a:rPr>
              <a:t> </a:t>
            </a:r>
            <a:endParaRPr sz="1600" b="0" i="0" u="none" strike="noStrike" cap="none">
              <a:solidFill>
                <a:srgbClr val="000000"/>
              </a:solidFill>
              <a:latin typeface="Calibri"/>
              <a:ea typeface="Calibri"/>
              <a:cs typeface="Calibri"/>
              <a:sym typeface="Calibri"/>
            </a:endParaRPr>
          </a:p>
        </p:txBody>
      </p:sp>
      <p:sp>
        <p:nvSpPr>
          <p:cNvPr id="291" name="Google Shape;291;p34"/>
          <p:cNvSpPr txBox="1"/>
          <p:nvPr/>
        </p:nvSpPr>
        <p:spPr>
          <a:xfrm>
            <a:off x="307603" y="4360974"/>
            <a:ext cx="20940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 sz="1600" b="0" i="0" u="none" strike="noStrike" cap="none">
                <a:solidFill>
                  <a:srgbClr val="000000"/>
                </a:solidFill>
                <a:latin typeface="Calibri"/>
                <a:ea typeface="Calibri"/>
                <a:cs typeface="Calibri"/>
                <a:sym typeface="Calibri"/>
              </a:rPr>
              <a:t>Enterprise AI Systems</a:t>
            </a:r>
            <a:endParaRPr sz="1600" b="0" i="0" u="none" strike="noStrike" cap="none">
              <a:solidFill>
                <a:srgbClr val="000000"/>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5"/>
          <p:cNvSpPr txBox="1"/>
          <p:nvPr/>
        </p:nvSpPr>
        <p:spPr>
          <a:xfrm>
            <a:off x="2151375" y="1533150"/>
            <a:ext cx="4632600" cy="1262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7000"/>
              <a:buFont typeface="Arial"/>
              <a:buNone/>
            </a:pPr>
            <a:r>
              <a:rPr lang="en" sz="7000" b="1" i="0" u="none" strike="noStrike" cap="none">
                <a:solidFill>
                  <a:srgbClr val="3C78D8"/>
                </a:solidFill>
                <a:latin typeface="Calibri"/>
                <a:ea typeface="Calibri"/>
                <a:cs typeface="Calibri"/>
                <a:sym typeface="Calibri"/>
              </a:rPr>
              <a:t>Thank You!</a:t>
            </a:r>
            <a:endParaRPr sz="7000" b="1" i="0" u="none" strike="noStrike" cap="none">
              <a:solidFill>
                <a:srgbClr val="3C78D8"/>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p:nvPr/>
        </p:nvSpPr>
        <p:spPr>
          <a:xfrm>
            <a:off x="55075" y="52750"/>
            <a:ext cx="38571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i="0" u="none" strike="noStrike" cap="none">
                <a:solidFill>
                  <a:schemeClr val="dk1"/>
                </a:solidFill>
                <a:latin typeface="Calibri"/>
                <a:ea typeface="Calibri"/>
                <a:cs typeface="Calibri"/>
                <a:sym typeface="Calibri"/>
              </a:rPr>
              <a:t>Computex 2025 - continued</a:t>
            </a:r>
            <a:endParaRPr sz="2000" b="1" i="0" u="none" strike="noStrike" cap="none">
              <a:solidFill>
                <a:schemeClr val="dk1"/>
              </a:solidFill>
              <a:latin typeface="Calibri"/>
              <a:ea typeface="Calibri"/>
              <a:cs typeface="Calibri"/>
              <a:sym typeface="Calibri"/>
            </a:endParaRPr>
          </a:p>
        </p:txBody>
      </p:sp>
      <p:sp>
        <p:nvSpPr>
          <p:cNvPr id="82" name="Google Shape;82;p17"/>
          <p:cNvSpPr txBox="1"/>
          <p:nvPr/>
        </p:nvSpPr>
        <p:spPr>
          <a:xfrm>
            <a:off x="55075" y="438850"/>
            <a:ext cx="4453200" cy="22350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Theme "AI Next", 1,400 exhibitors from 34 countries</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May 19 Monday - dominated by AI, major announcements and keynotes from Nvidia, Qualcomm, and others. </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Nvidia’s CEO Jensen Huang keynote - AI's transformative power. Grace Blackwell NVL72 System (one giant GPU). Each rack delivers compute power equivalent to hundreds of traditional datacenters</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NVLink Fusion - mixed-vendor hardware integration at the rack scale</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Robotics - hardware and software, omniverse training</a:t>
            </a:r>
            <a:br>
              <a:rPr lang="en" sz="1200" b="0" i="0" u="none" strike="noStrike" cap="none">
                <a:solidFill>
                  <a:schemeClr val="dk1"/>
                </a:solidFill>
                <a:latin typeface="Calibri"/>
                <a:ea typeface="Calibri"/>
                <a:cs typeface="Calibri"/>
                <a:sym typeface="Calibri"/>
              </a:rPr>
            </a:br>
            <a:r>
              <a:rPr lang="en" sz="1200" b="0" i="0" u="sng" strike="noStrike" cap="none">
                <a:solidFill>
                  <a:schemeClr val="hlink"/>
                </a:solidFill>
                <a:latin typeface="Calibri"/>
                <a:ea typeface="Calibri"/>
                <a:cs typeface="Calibri"/>
                <a:sym typeface="Calibri"/>
                <a:hlinkClick r:id="rId3"/>
              </a:rPr>
              <a:t>https://www.youtube.com/watch?v=bYF76aV0XUw</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Foxconn Partnership to build a massive AI supercomputer in Taiwan, featuring 10,000 Blackwell GPUs</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Software and Ecosystem</a:t>
            </a:r>
            <a:endParaRPr sz="1200" b="0" i="0" u="none" strike="noStrike" cap="none">
              <a:solidFill>
                <a:schemeClr val="dk1"/>
              </a:solidFill>
              <a:latin typeface="Calibri"/>
              <a:ea typeface="Calibri"/>
              <a:cs typeface="Calibri"/>
              <a:sym typeface="Calibri"/>
            </a:endParaRPr>
          </a:p>
        </p:txBody>
      </p:sp>
      <p:sp>
        <p:nvSpPr>
          <p:cNvPr id="83" name="Google Shape;83;p17"/>
          <p:cNvSpPr txBox="1"/>
          <p:nvPr/>
        </p:nvSpPr>
        <p:spPr>
          <a:xfrm>
            <a:off x="4619750" y="438850"/>
            <a:ext cx="4453200" cy="2789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Qualcomm’s CEO Cristiano Amon keynote - Arm-based Snapdragon X on-device AI capabilities, Hexagon NPUs</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Nearly every major company at Computex highlighted AI integration, from edge computing to robotics and industrial automation</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Samsung announced its 2025 OLED TVs will support Nvidia G-Sync and AMD FreeSync Premium Pro, plus an AI-powered Auto Game Mode</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MSI and Acer introduced 500 Hz QD-OLED monitors, leveraging AI for new features like presence detection to save power and extend panel life</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InnoVEX platform 450 startups and a strong emphasis on AI-driven entrepreneurship and cross-border collaboration</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According to Gartner, global spending on generative AI is projected to reach $644 billion in 2025; AI expected to become a standard feature in consumer electronics</a:t>
            </a:r>
            <a:endParaRPr sz="1200" b="0" i="0" u="none" strike="noStrike" cap="none">
              <a:solidFill>
                <a:schemeClr val="dk1"/>
              </a:solidFill>
              <a:latin typeface="Calibri"/>
              <a:ea typeface="Calibri"/>
              <a:cs typeface="Calibri"/>
              <a:sym typeface="Calibri"/>
            </a:endParaRPr>
          </a:p>
        </p:txBody>
      </p:sp>
      <p:pic>
        <p:nvPicPr>
          <p:cNvPr id="84" name="Google Shape;84;p17"/>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55263" y="2950350"/>
            <a:ext cx="3452832" cy="1620200"/>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p:nvPr/>
        </p:nvSpPr>
        <p:spPr>
          <a:xfrm>
            <a:off x="55075" y="52750"/>
            <a:ext cx="24387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i="0" u="none" strike="noStrike" cap="none">
                <a:solidFill>
                  <a:schemeClr val="dk1"/>
                </a:solidFill>
                <a:latin typeface="Calibri"/>
                <a:ea typeface="Calibri"/>
                <a:cs typeface="Calibri"/>
                <a:sym typeface="Calibri"/>
              </a:rPr>
              <a:t>Google I/O 2025</a:t>
            </a:r>
            <a:endParaRPr sz="2000" b="1" i="0" u="none" strike="noStrike" cap="none">
              <a:solidFill>
                <a:schemeClr val="dk1"/>
              </a:solidFill>
              <a:latin typeface="Calibri"/>
              <a:ea typeface="Calibri"/>
              <a:cs typeface="Calibri"/>
              <a:sym typeface="Calibri"/>
            </a:endParaRPr>
          </a:p>
        </p:txBody>
      </p:sp>
      <p:sp>
        <p:nvSpPr>
          <p:cNvPr id="90" name="Google Shape;90;p18"/>
          <p:cNvSpPr txBox="1"/>
          <p:nvPr/>
        </p:nvSpPr>
        <p:spPr>
          <a:xfrm>
            <a:off x="55075" y="438850"/>
            <a:ext cx="4453200" cy="21888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chemeClr val="dk1"/>
              </a:buClr>
              <a:buSzPts val="900"/>
              <a:buFont typeface="Calibri"/>
              <a:buChar char="●"/>
            </a:pPr>
            <a:r>
              <a:rPr lang="en" sz="1200" b="1" i="0" u="none" strike="noStrike" cap="none">
                <a:solidFill>
                  <a:srgbClr val="FF0000"/>
                </a:solidFill>
                <a:latin typeface="Calibri"/>
                <a:ea typeface="Calibri"/>
                <a:cs typeface="Calibri"/>
                <a:sym typeface="Calibri"/>
              </a:rPr>
              <a:t>Google I/O 2025 </a:t>
            </a:r>
            <a:r>
              <a:rPr lang="en" sz="1200" b="0" i="0" u="none" strike="noStrike" cap="none">
                <a:solidFill>
                  <a:schemeClr val="dk1"/>
                </a:solidFill>
                <a:latin typeface="Calibri"/>
                <a:ea typeface="Calibri"/>
                <a:cs typeface="Calibri"/>
                <a:sym typeface="Calibri"/>
              </a:rPr>
              <a:t>takes place May 20-21</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Gemini 2.5 Pro + Deep Think</a:t>
            </a:r>
            <a:r>
              <a:rPr lang="en" sz="1200" b="0" i="0" u="none" strike="noStrike" cap="none">
                <a:solidFill>
                  <a:schemeClr val="dk1"/>
                </a:solidFill>
                <a:latin typeface="Calibri"/>
                <a:ea typeface="Calibri"/>
                <a:cs typeface="Calibri"/>
                <a:sym typeface="Calibri"/>
              </a:rPr>
              <a:t> – Now with thinking budgets and thought summaries, it tops the 2025 USAMO math benchmark and scores 84% on MMMU.</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Veo 3</a:t>
            </a:r>
            <a:r>
              <a:rPr lang="en" sz="1200" b="0" i="0" u="none" strike="noStrike" cap="none">
                <a:solidFill>
                  <a:schemeClr val="dk1"/>
                </a:solidFill>
                <a:latin typeface="Calibri"/>
                <a:ea typeface="Calibri"/>
                <a:cs typeface="Calibri"/>
                <a:sym typeface="Calibri"/>
              </a:rPr>
              <a:t> – Ultra-realistic generative video, now with smarter edits and prompt precision.</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Jules Coder beta</a:t>
            </a:r>
            <a:r>
              <a:rPr lang="en" sz="1200" b="0" i="0" u="none" strike="noStrike" cap="none">
                <a:solidFill>
                  <a:schemeClr val="dk1"/>
                </a:solidFill>
                <a:latin typeface="Calibri"/>
                <a:ea typeface="Calibri"/>
                <a:cs typeface="Calibri"/>
                <a:sym typeface="Calibri"/>
              </a:rPr>
              <a:t> - Gemini crushes LiveCodeBench.</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Gemini 2.5 Flash</a:t>
            </a:r>
            <a:r>
              <a:rPr lang="en" sz="1200" b="0" i="0" u="none" strike="noStrike" cap="none">
                <a:solidFill>
                  <a:schemeClr val="dk1"/>
                </a:solidFill>
                <a:latin typeface="Calibri"/>
                <a:ea typeface="Calibri"/>
                <a:cs typeface="Calibri"/>
                <a:sym typeface="Calibri"/>
              </a:rPr>
              <a:t> - Fast, lightweight, perfect for real-time apps.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Gemma 3n (5B &amp; 8B)</a:t>
            </a:r>
            <a:r>
              <a:rPr lang="en" sz="1200" b="0" i="0" u="none" strike="noStrike" cap="none">
                <a:solidFill>
                  <a:schemeClr val="dk1"/>
                </a:solidFill>
                <a:latin typeface="Calibri"/>
                <a:ea typeface="Calibri"/>
                <a:cs typeface="Calibri"/>
                <a:sym typeface="Calibri"/>
              </a:rPr>
              <a:t> - edge on-device</a:t>
            </a:r>
            <a:br>
              <a:rPr lang="en" sz="1200" b="0" i="0" u="none" strike="noStrike" cap="none">
                <a:solidFill>
                  <a:schemeClr val="dk1"/>
                </a:solidFill>
                <a:latin typeface="Calibri"/>
                <a:ea typeface="Calibri"/>
                <a:cs typeface="Calibri"/>
                <a:sym typeface="Calibri"/>
              </a:rPr>
            </a:br>
            <a:r>
              <a:rPr lang="en" sz="900" b="0" i="0" u="sng" strike="noStrike" cap="none">
                <a:solidFill>
                  <a:schemeClr val="hlink"/>
                </a:solidFill>
                <a:latin typeface="Calibri"/>
                <a:ea typeface="Calibri"/>
                <a:cs typeface="Calibri"/>
                <a:sym typeface="Calibri"/>
                <a:hlinkClick r:id="rId3"/>
              </a:rPr>
              <a:t>https://huggingface.co/google/gemma-3n-E4B-it-litert-preview</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Updates to Gemini API, notebook-style prompting, ...</a:t>
            </a:r>
            <a:endParaRPr sz="9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b="0" i="0" u="sng" strike="noStrike" cap="none">
                <a:solidFill>
                  <a:schemeClr val="hlink"/>
                </a:solidFill>
                <a:latin typeface="Calibri"/>
                <a:ea typeface="Calibri"/>
                <a:cs typeface="Calibri"/>
                <a:sym typeface="Calibri"/>
                <a:hlinkClick r:id="rId4"/>
              </a:rPr>
              <a:t>https://www.youtube.com/watch?v=Yzj7SW6sslA</a:t>
            </a:r>
            <a:r>
              <a:rPr lang="en" sz="900" b="0" i="0" u="none" strike="noStrike" cap="none">
                <a:solidFill>
                  <a:schemeClr val="dk1"/>
                </a:solidFill>
                <a:latin typeface="Calibri"/>
                <a:ea typeface="Calibri"/>
                <a:cs typeface="Calibri"/>
                <a:sym typeface="Calibri"/>
              </a:rPr>
              <a:t> - video</a:t>
            </a:r>
            <a:endParaRPr sz="900" b="0" i="0" u="none" strike="noStrike" cap="none">
              <a:solidFill>
                <a:schemeClr val="dk1"/>
              </a:solidFill>
              <a:latin typeface="Calibri"/>
              <a:ea typeface="Calibri"/>
              <a:cs typeface="Calibri"/>
              <a:sym typeface="Calibri"/>
            </a:endParaRPr>
          </a:p>
        </p:txBody>
      </p:sp>
      <p:sp>
        <p:nvSpPr>
          <p:cNvPr id="91" name="Google Shape;91;p18"/>
          <p:cNvSpPr txBox="1"/>
          <p:nvPr/>
        </p:nvSpPr>
        <p:spPr>
          <a:xfrm>
            <a:off x="4653336" y="811902"/>
            <a:ext cx="4453200" cy="42666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Ironwood TPU</a:t>
            </a:r>
            <a:r>
              <a:rPr lang="en" sz="1200" b="0" i="0" u="none" strike="noStrike" cap="none">
                <a:solidFill>
                  <a:schemeClr val="dk1"/>
                </a:solidFill>
                <a:latin typeface="Calibri"/>
                <a:ea typeface="Calibri"/>
                <a:cs typeface="Calibri"/>
                <a:sym typeface="Calibri"/>
              </a:rPr>
              <a:t>: 7th gen, 10x performance - 42.5 exaflops per unit</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Google Beam</a:t>
            </a:r>
            <a:r>
              <a:rPr lang="en" sz="1200" b="0" i="0" u="none" strike="noStrike" cap="none">
                <a:solidFill>
                  <a:schemeClr val="dk1"/>
                </a:solidFill>
                <a:latin typeface="Calibri"/>
                <a:ea typeface="Calibri"/>
                <a:cs typeface="Calibri"/>
                <a:sym typeface="Calibri"/>
              </a:rPr>
              <a:t> - AI-first video communications using 3D light field displays with near-perfect head tracking</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Real-time speech translation in Google Meet</a:t>
            </a:r>
            <a:r>
              <a:rPr lang="en" sz="1200" b="0" i="0" u="none" strike="noStrike" cap="none">
                <a:solidFill>
                  <a:schemeClr val="dk1"/>
                </a:solidFill>
                <a:latin typeface="Calibri"/>
                <a:ea typeface="Calibri"/>
                <a:cs typeface="Calibri"/>
                <a:sym typeface="Calibri"/>
              </a:rPr>
              <a:t> (English and Spanish)</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rgbClr val="FF0000"/>
              </a:buClr>
              <a:buSzPts val="1200"/>
              <a:buFont typeface="Calibri"/>
              <a:buChar char="●"/>
            </a:pPr>
            <a:r>
              <a:rPr lang="en" sz="1200" b="1" i="0" u="none" strike="noStrike" cap="none">
                <a:solidFill>
                  <a:srgbClr val="FF0000"/>
                </a:solidFill>
                <a:latin typeface="Calibri"/>
                <a:ea typeface="Calibri"/>
                <a:cs typeface="Calibri"/>
                <a:sym typeface="Calibri"/>
              </a:rPr>
              <a:t>Android XR glasses</a:t>
            </a:r>
            <a:endParaRPr sz="1200" b="1" i="0" u="none" strike="noStrike" cap="none">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Google AI Pro and Google AI Ultra</a:t>
            </a:r>
            <a:r>
              <a:rPr lang="en" sz="1200" b="0" i="0" u="none" strike="noStrike" cap="none">
                <a:solidFill>
                  <a:schemeClr val="dk1"/>
                </a:solidFill>
                <a:latin typeface="Calibri"/>
                <a:ea typeface="Calibri"/>
                <a:cs typeface="Calibri"/>
                <a:sym typeface="Calibri"/>
              </a:rPr>
              <a:t> (higher limits , early features)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Flow</a:t>
            </a:r>
            <a:r>
              <a:rPr lang="en" sz="1200" b="0" i="0" u="none" strike="noStrike" cap="none">
                <a:solidFill>
                  <a:schemeClr val="dk1"/>
                </a:solidFill>
                <a:latin typeface="Calibri"/>
                <a:ea typeface="Calibri"/>
                <a:cs typeface="Calibri"/>
                <a:sym typeface="Calibri"/>
              </a:rPr>
              <a:t> - new AI filmmaking tool</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rgbClr val="FF0000"/>
              </a:buClr>
              <a:buSzPts val="1200"/>
              <a:buFont typeface="Calibri"/>
              <a:buChar char="●"/>
            </a:pPr>
            <a:r>
              <a:rPr lang="en" sz="1200" b="1" i="0" u="none" strike="noStrike" cap="none">
                <a:solidFill>
                  <a:srgbClr val="FF0000"/>
                </a:solidFill>
                <a:latin typeface="Calibri"/>
                <a:ea typeface="Calibri"/>
                <a:cs typeface="Calibri"/>
                <a:sym typeface="Calibri"/>
              </a:rPr>
              <a:t>Gemini 2.5 Pro Deep Think</a:t>
            </a:r>
            <a:endParaRPr sz="1200" b="1" i="0" u="none" strike="noStrike" cap="none">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Gemini Diffusion (for text)</a:t>
            </a:r>
            <a:r>
              <a:rPr lang="en" sz="1200" b="0" i="0" u="none" strike="noStrike" cap="none">
                <a:solidFill>
                  <a:schemeClr val="dk1"/>
                </a:solidFill>
                <a:latin typeface="Calibri"/>
                <a:ea typeface="Calibri"/>
                <a:cs typeface="Calibri"/>
                <a:sym typeface="Calibri"/>
              </a:rPr>
              <a:t> - 5x faster than before</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Gemini in Chrome</a:t>
            </a:r>
            <a:r>
              <a:rPr lang="en" sz="1200" b="0" i="0" u="none" strike="noStrike" cap="none">
                <a:solidFill>
                  <a:schemeClr val="dk1"/>
                </a:solidFill>
                <a:latin typeface="Calibri"/>
                <a:ea typeface="Calibri"/>
                <a:cs typeface="Calibri"/>
                <a:sym typeface="Calibri"/>
              </a:rPr>
              <a:t> - understands page context as you browse</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Gemini Robotics</a:t>
            </a:r>
            <a:r>
              <a:rPr lang="en" sz="1200" b="0" i="0" u="none" strike="noStrike" cap="none">
                <a:solidFill>
                  <a:schemeClr val="dk1"/>
                </a:solidFill>
                <a:latin typeface="Calibri"/>
                <a:ea typeface="Calibri"/>
                <a:cs typeface="Calibri"/>
                <a:sym typeface="Calibri"/>
              </a:rPr>
              <a:t> - model to teach robots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Veo 3</a:t>
            </a:r>
            <a:r>
              <a:rPr lang="en" sz="1200" b="0" i="0" u="none" strike="noStrike" cap="none">
                <a:solidFill>
                  <a:schemeClr val="dk1"/>
                </a:solidFill>
                <a:latin typeface="Calibri"/>
                <a:ea typeface="Calibri"/>
                <a:cs typeface="Calibri"/>
                <a:sym typeface="Calibri"/>
              </a:rPr>
              <a:t> - new SOTA video/audio model</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Lyria 2</a:t>
            </a:r>
            <a:r>
              <a:rPr lang="en" sz="1200" b="0" i="0" u="none" strike="noStrike" cap="none">
                <a:solidFill>
                  <a:schemeClr val="dk1"/>
                </a:solidFill>
                <a:latin typeface="Calibri"/>
                <a:ea typeface="Calibri"/>
                <a:cs typeface="Calibri"/>
                <a:sym typeface="Calibri"/>
              </a:rPr>
              <a:t> - music generation with vocals, solos, and choirs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Improved </a:t>
            </a:r>
            <a:r>
              <a:rPr lang="en" sz="1200" b="1" i="0" u="none" strike="noStrike" cap="none">
                <a:solidFill>
                  <a:srgbClr val="FF0000"/>
                </a:solidFill>
                <a:latin typeface="Calibri"/>
                <a:ea typeface="Calibri"/>
                <a:cs typeface="Calibri"/>
                <a:sym typeface="Calibri"/>
              </a:rPr>
              <a:t>text-to-speech</a:t>
            </a:r>
            <a:r>
              <a:rPr lang="en" sz="1200" b="0" i="0" u="none" strike="noStrike" cap="none">
                <a:solidFill>
                  <a:schemeClr val="dk1"/>
                </a:solidFill>
                <a:latin typeface="Calibri"/>
                <a:ea typeface="Calibri"/>
                <a:cs typeface="Calibri"/>
                <a:sym typeface="Calibri"/>
              </a:rPr>
              <a:t>, multi-voice, expressions, 24 languages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Imagen 4</a:t>
            </a:r>
            <a:r>
              <a:rPr lang="en" sz="1200" b="0" i="0" u="none" strike="noStrike" cap="none">
                <a:solidFill>
                  <a:schemeClr val="dk1"/>
                </a:solidFill>
                <a:latin typeface="Calibri"/>
                <a:ea typeface="Calibri"/>
                <a:cs typeface="Calibri"/>
                <a:sym typeface="Calibri"/>
              </a:rPr>
              <a:t> - image generation, richer colors, details, 10x faster</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Project Astra</a:t>
            </a:r>
            <a:r>
              <a:rPr lang="en" sz="1200" b="0" i="0" u="none" strike="noStrike" cap="none">
                <a:solidFill>
                  <a:schemeClr val="dk1"/>
                </a:solidFill>
                <a:latin typeface="Calibri"/>
                <a:ea typeface="Calibri"/>
                <a:cs typeface="Calibri"/>
                <a:sym typeface="Calibri"/>
              </a:rPr>
              <a:t> - universal AI assistant</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Open </a:t>
            </a:r>
            <a:r>
              <a:rPr lang="en" sz="1200" b="1" i="0" u="none" strike="noStrike" cap="none">
                <a:solidFill>
                  <a:srgbClr val="FF0000"/>
                </a:solidFill>
                <a:latin typeface="Calibri"/>
                <a:ea typeface="Calibri"/>
                <a:cs typeface="Calibri"/>
                <a:sym typeface="Calibri"/>
              </a:rPr>
              <a:t>Agent2Agent</a:t>
            </a:r>
            <a:r>
              <a:rPr lang="en" sz="1200" b="0" i="0" u="none" strike="noStrike" cap="none">
                <a:solidFill>
                  <a:schemeClr val="dk1"/>
                </a:solidFill>
                <a:latin typeface="Calibri"/>
                <a:ea typeface="Calibri"/>
                <a:cs typeface="Calibri"/>
                <a:sym typeface="Calibri"/>
              </a:rPr>
              <a:t> protocol (60+ partners)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Gemini SDK</a:t>
            </a:r>
            <a:r>
              <a:rPr lang="en" sz="1200" b="0" i="0" u="none" strike="noStrike" cap="none">
                <a:solidFill>
                  <a:schemeClr val="dk1"/>
                </a:solidFill>
                <a:latin typeface="Calibri"/>
                <a:ea typeface="Calibri"/>
                <a:cs typeface="Calibri"/>
                <a:sym typeface="Calibri"/>
              </a:rPr>
              <a:t> now compatible with </a:t>
            </a:r>
            <a:r>
              <a:rPr lang="en" sz="1200" b="1" i="0" u="none" strike="noStrike" cap="none">
                <a:solidFill>
                  <a:srgbClr val="3C78D8"/>
                </a:solidFill>
                <a:latin typeface="Calibri"/>
                <a:ea typeface="Calibri"/>
                <a:cs typeface="Calibri"/>
                <a:sym typeface="Calibri"/>
              </a:rPr>
              <a:t>MCP (Model Context Protocol)</a:t>
            </a:r>
            <a:endParaRPr sz="1200" b="1" i="0" u="none" strike="noStrike" cap="none">
              <a:solidFill>
                <a:srgbClr val="3C78D8"/>
              </a:solidFill>
              <a:latin typeface="Calibri"/>
              <a:ea typeface="Calibri"/>
              <a:cs typeface="Calibri"/>
              <a:sym typeface="Calibri"/>
            </a:endParaRPr>
          </a:p>
          <a:p>
            <a:pPr marL="171450" marR="0" lvl="0" indent="-133350" algn="l" rtl="0">
              <a:lnSpc>
                <a:spcPct val="100000"/>
              </a:lnSpc>
              <a:spcBef>
                <a:spcPts val="0"/>
              </a:spcBef>
              <a:spcAft>
                <a:spcPts val="0"/>
              </a:spcAft>
              <a:buClr>
                <a:srgbClr val="FF0000"/>
              </a:buClr>
              <a:buSzPts val="1200"/>
              <a:buFont typeface="Calibri"/>
              <a:buChar char="●"/>
            </a:pPr>
            <a:r>
              <a:rPr lang="en" sz="1200" b="1" i="0" u="none" strike="noStrike" cap="none">
                <a:solidFill>
                  <a:srgbClr val="FF0000"/>
                </a:solidFill>
                <a:latin typeface="Calibri"/>
                <a:ea typeface="Calibri"/>
                <a:cs typeface="Calibri"/>
                <a:sym typeface="Calibri"/>
              </a:rPr>
              <a:t>Gemini in Google apps</a:t>
            </a:r>
            <a:endParaRPr sz="1200" b="1" i="0" u="none" strike="noStrike" cap="none">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Scientific models: </a:t>
            </a:r>
            <a:r>
              <a:rPr lang="en" sz="1200" b="1" i="0" u="none" strike="noStrike" cap="none">
                <a:solidFill>
                  <a:srgbClr val="FF0000"/>
                </a:solidFill>
                <a:latin typeface="Calibri"/>
                <a:ea typeface="Calibri"/>
                <a:cs typeface="Calibri"/>
                <a:sym typeface="Calibri"/>
              </a:rPr>
              <a:t>AlphaProof</a:t>
            </a:r>
            <a:r>
              <a:rPr lang="en" sz="1200" b="0" i="0" u="none" strike="noStrike" cap="none">
                <a:solidFill>
                  <a:schemeClr val="dk1"/>
                </a:solidFill>
                <a:latin typeface="Calibri"/>
                <a:ea typeface="Calibri"/>
                <a:cs typeface="Calibri"/>
                <a:sym typeface="Calibri"/>
              </a:rPr>
              <a:t> (mathematics), </a:t>
            </a:r>
            <a:r>
              <a:rPr lang="en" sz="1200" b="1" i="0" u="none" strike="noStrike" cap="none">
                <a:solidFill>
                  <a:srgbClr val="FF0000"/>
                </a:solidFill>
                <a:latin typeface="Calibri"/>
                <a:ea typeface="Calibri"/>
                <a:cs typeface="Calibri"/>
                <a:sym typeface="Calibri"/>
              </a:rPr>
              <a:t>Co-scientist</a:t>
            </a:r>
            <a:r>
              <a:rPr lang="en" sz="1200" b="0" i="0" u="none" strike="noStrike" cap="none">
                <a:solidFill>
                  <a:schemeClr val="dk1"/>
                </a:solidFill>
                <a:latin typeface="Calibri"/>
                <a:ea typeface="Calibri"/>
                <a:cs typeface="Calibri"/>
                <a:sym typeface="Calibri"/>
              </a:rPr>
              <a:t> (research collaboration), </a:t>
            </a:r>
            <a:r>
              <a:rPr lang="en" sz="1200" b="1" i="0" u="none" strike="noStrike" cap="none">
                <a:solidFill>
                  <a:srgbClr val="FF0000"/>
                </a:solidFill>
                <a:latin typeface="Calibri"/>
                <a:ea typeface="Calibri"/>
                <a:cs typeface="Calibri"/>
                <a:sym typeface="Calibri"/>
              </a:rPr>
              <a:t>AlphaEvolve</a:t>
            </a:r>
            <a:r>
              <a:rPr lang="en" sz="1200" b="0" i="0" u="none" strike="noStrike" cap="none">
                <a:solidFill>
                  <a:schemeClr val="dk1"/>
                </a:solidFill>
                <a:latin typeface="Calibri"/>
                <a:ea typeface="Calibri"/>
                <a:cs typeface="Calibri"/>
                <a:sym typeface="Calibri"/>
              </a:rPr>
              <a:t> (algorithm discovery)</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AMIE</a:t>
            </a:r>
            <a:r>
              <a:rPr lang="en" sz="1200" b="0" i="0" u="none" strike="noStrike" cap="none">
                <a:solidFill>
                  <a:schemeClr val="dk1"/>
                </a:solidFill>
                <a:latin typeface="Calibri"/>
                <a:ea typeface="Calibri"/>
                <a:cs typeface="Calibri"/>
                <a:sym typeface="Calibri"/>
              </a:rPr>
              <a:t> (medical diagnostics), </a:t>
            </a:r>
            <a:r>
              <a:rPr lang="en" sz="1200" b="1" i="0" u="none" strike="noStrike" cap="none">
                <a:solidFill>
                  <a:srgbClr val="FF0000"/>
                </a:solidFill>
                <a:latin typeface="Calibri"/>
                <a:ea typeface="Calibri"/>
                <a:cs typeface="Calibri"/>
                <a:sym typeface="Calibri"/>
              </a:rPr>
              <a:t>AlphaFold 3</a:t>
            </a:r>
            <a:r>
              <a:rPr lang="en" sz="1200" b="0" i="0" u="none" strike="noStrike" cap="none">
                <a:solidFill>
                  <a:schemeClr val="dk1"/>
                </a:solidFill>
                <a:latin typeface="Calibri"/>
                <a:ea typeface="Calibri"/>
                <a:cs typeface="Calibri"/>
                <a:sym typeface="Calibri"/>
              </a:rPr>
              <a:t> (molecular structure)</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FireSat</a:t>
            </a:r>
            <a:r>
              <a:rPr lang="en" sz="1200" b="0" i="0" u="none" strike="noStrike" cap="none">
                <a:solidFill>
                  <a:schemeClr val="dk1"/>
                </a:solidFill>
                <a:latin typeface="Calibri"/>
                <a:ea typeface="Calibri"/>
                <a:cs typeface="Calibri"/>
                <a:sym typeface="Calibri"/>
              </a:rPr>
              <a:t> - detect wildfires as small as 270 ft using satellites and AI </a:t>
            </a:r>
            <a:endParaRPr sz="1200" b="0" i="0" u="none" strike="noStrike" cap="none">
              <a:solidFill>
                <a:schemeClr val="dk1"/>
              </a:solidFill>
              <a:latin typeface="Calibri"/>
              <a:ea typeface="Calibri"/>
              <a:cs typeface="Calibri"/>
              <a:sym typeface="Calibri"/>
            </a:endParaRPr>
          </a:p>
        </p:txBody>
      </p:sp>
      <p:sp>
        <p:nvSpPr>
          <p:cNvPr id="92" name="Google Shape;92;p18"/>
          <p:cNvSpPr txBox="1"/>
          <p:nvPr/>
        </p:nvSpPr>
        <p:spPr>
          <a:xfrm>
            <a:off x="55075" y="3102839"/>
            <a:ext cx="4453200" cy="3879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Gemini has 400+ Mln monthly active users, gaining on ChatGPT's estimated 600 Mln</a:t>
            </a:r>
            <a:endParaRPr sz="1200" b="0" i="0" u="none" strike="noStrike" cap="none">
              <a:solidFill>
                <a:schemeClr val="dk1"/>
              </a:solidFill>
              <a:latin typeface="Calibri"/>
              <a:ea typeface="Calibri"/>
              <a:cs typeface="Calibri"/>
              <a:sym typeface="Calibri"/>
            </a:endParaRPr>
          </a:p>
        </p:txBody>
      </p:sp>
      <p:pic>
        <p:nvPicPr>
          <p:cNvPr id="93" name="Google Shape;93;p18"/>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838218" y="52750"/>
            <a:ext cx="2254158" cy="759150"/>
          </a:xfrm>
          <a:prstGeom prst="rect">
            <a:avLst/>
          </a:prstGeom>
          <a:noFill/>
          <a:ln>
            <a:noFill/>
          </a:ln>
        </p:spPr>
      </p:pic>
      <p:pic>
        <p:nvPicPr>
          <p:cNvPr id="94" name="Google Shape;94;p18"/>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2374699" y="3687100"/>
            <a:ext cx="2133575" cy="1140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9"/>
          <p:cNvSpPr txBox="1"/>
          <p:nvPr/>
        </p:nvSpPr>
        <p:spPr>
          <a:xfrm>
            <a:off x="55075" y="52750"/>
            <a:ext cx="24387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i="0" u="none" strike="noStrike" cap="none">
                <a:solidFill>
                  <a:schemeClr val="dk1"/>
                </a:solidFill>
                <a:latin typeface="Calibri"/>
                <a:ea typeface="Calibri"/>
                <a:cs typeface="Calibri"/>
                <a:sym typeface="Calibri"/>
              </a:rPr>
              <a:t>Microsoft Build 2025</a:t>
            </a:r>
            <a:endParaRPr sz="2000" b="1" i="0" u="none" strike="noStrike" cap="none">
              <a:solidFill>
                <a:schemeClr val="dk1"/>
              </a:solidFill>
              <a:latin typeface="Calibri"/>
              <a:ea typeface="Calibri"/>
              <a:cs typeface="Calibri"/>
              <a:sym typeface="Calibri"/>
            </a:endParaRPr>
          </a:p>
        </p:txBody>
      </p:sp>
      <p:sp>
        <p:nvSpPr>
          <p:cNvPr id="100" name="Google Shape;100;p19"/>
          <p:cNvSpPr txBox="1"/>
          <p:nvPr/>
        </p:nvSpPr>
        <p:spPr>
          <a:xfrm>
            <a:off x="55075" y="438850"/>
            <a:ext cx="4453200" cy="44976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chemeClr val="dk1"/>
              </a:buClr>
              <a:buSzPts val="900"/>
              <a:buFont typeface="Calibri"/>
              <a:buChar char="●"/>
            </a:pPr>
            <a:r>
              <a:rPr lang="en" sz="1200" b="1" i="0" u="none" strike="noStrike" cap="none">
                <a:solidFill>
                  <a:srgbClr val="FF0000"/>
                </a:solidFill>
                <a:latin typeface="Calibri"/>
                <a:ea typeface="Calibri"/>
                <a:cs typeface="Calibri"/>
                <a:sym typeface="Calibri"/>
              </a:rPr>
              <a:t>Microsoft Build 2025</a:t>
            </a:r>
            <a:r>
              <a:rPr lang="en" sz="1200" b="0" i="0" u="none" strike="noStrike" cap="none">
                <a:solidFill>
                  <a:schemeClr val="dk1"/>
                </a:solidFill>
                <a:latin typeface="Calibri"/>
                <a:ea typeface="Calibri"/>
                <a:cs typeface="Calibri"/>
                <a:sym typeface="Calibri"/>
              </a:rPr>
              <a:t> takes place from May 19-22, 2025, with the opening keynote starting on May 19th at 9AM PT / 12PM ET. The conference will be held both in person at the </a:t>
            </a:r>
            <a:r>
              <a:rPr lang="en" sz="1200" b="1" i="0" u="none" strike="noStrike" cap="none">
                <a:solidFill>
                  <a:srgbClr val="3C78D8"/>
                </a:solidFill>
                <a:latin typeface="Calibri"/>
                <a:ea typeface="Calibri"/>
                <a:cs typeface="Calibri"/>
                <a:sym typeface="Calibri"/>
              </a:rPr>
              <a:t>Seattle Convention Center</a:t>
            </a:r>
            <a:r>
              <a:rPr lang="en" sz="1200" b="0" i="0" u="none" strike="noStrike" cap="none">
                <a:solidFill>
                  <a:schemeClr val="dk1"/>
                </a:solidFill>
                <a:latin typeface="Calibri"/>
                <a:ea typeface="Calibri"/>
                <a:cs typeface="Calibri"/>
                <a:sym typeface="Calibri"/>
              </a:rPr>
              <a:t> and online via livestream.</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rgbClr val="6AA84F"/>
              </a:buClr>
              <a:buSzPts val="1200"/>
              <a:buFont typeface="Calibri"/>
              <a:buChar char="●"/>
            </a:pPr>
            <a:r>
              <a:rPr lang="en" sz="1200" b="1" i="0" u="none" strike="noStrike" cap="none">
                <a:solidFill>
                  <a:srgbClr val="6AA84F"/>
                </a:solidFill>
                <a:latin typeface="Calibri"/>
                <a:ea typeface="Calibri"/>
                <a:cs typeface="Calibri"/>
                <a:sym typeface="Calibri"/>
              </a:rPr>
              <a:t>AI - "open agentic web", Building AI-driven solutions</a:t>
            </a:r>
            <a:endParaRPr sz="1200" b="1" i="0" u="none" strike="noStrike" cap="none">
              <a:solidFill>
                <a:srgbClr val="6AA84F"/>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3C78D8"/>
                </a:solidFill>
                <a:latin typeface="Calibri"/>
                <a:ea typeface="Calibri"/>
                <a:cs typeface="Calibri"/>
                <a:sym typeface="Calibri"/>
              </a:rPr>
              <a:t>Azure AI Foundry </a:t>
            </a:r>
            <a:r>
              <a:rPr lang="en" sz="1200" b="0" i="0" u="none" strike="noStrike" cap="none">
                <a:solidFill>
                  <a:schemeClr val="dk1"/>
                </a:solidFill>
                <a:latin typeface="Calibri"/>
                <a:ea typeface="Calibri"/>
                <a:cs typeface="Calibri"/>
                <a:sym typeface="Calibri"/>
              </a:rPr>
              <a:t>- new pre-built AI agents, custom agent building blocks, and multi-agent capabilities - in a unified SDK; built-in metrics for performance, quality, cost, and safety; rtacing</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rgbClr val="3C78D8"/>
              </a:buClr>
              <a:buSzPts val="1200"/>
              <a:buFont typeface="Calibri"/>
              <a:buChar char="●"/>
            </a:pPr>
            <a:r>
              <a:rPr lang="en" sz="1200" b="1" i="0" u="none" strike="noStrike" cap="none">
                <a:solidFill>
                  <a:srgbClr val="3C78D8"/>
                </a:solidFill>
                <a:latin typeface="Calibri"/>
                <a:ea typeface="Calibri"/>
                <a:cs typeface="Calibri"/>
                <a:sym typeface="Calibri"/>
              </a:rPr>
              <a:t>Enterprise-Ready AI Governance</a:t>
            </a:r>
            <a:endParaRPr sz="1200" b="1" i="0" u="none" strike="noStrike" cap="none">
              <a:solidFill>
                <a:srgbClr val="3C78D8"/>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3C78D8"/>
                </a:solidFill>
                <a:latin typeface="Calibri"/>
                <a:ea typeface="Calibri"/>
                <a:cs typeface="Calibri"/>
                <a:sym typeface="Calibri"/>
              </a:rPr>
              <a:t>Microsoft 365 Copilot Innovations</a:t>
            </a:r>
            <a:r>
              <a:rPr lang="en" sz="1200" b="0" i="0" u="none" strike="noStrike" cap="none">
                <a:solidFill>
                  <a:schemeClr val="dk1"/>
                </a:solidFill>
                <a:latin typeface="Calibri"/>
                <a:ea typeface="Calibri"/>
                <a:cs typeface="Calibri"/>
                <a:sym typeface="Calibri"/>
              </a:rPr>
              <a:t>, fine-tuning models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The </a:t>
            </a:r>
            <a:r>
              <a:rPr lang="en" sz="1200" b="1" i="0" u="none" strike="noStrike" cap="none">
                <a:solidFill>
                  <a:srgbClr val="3C78D8"/>
                </a:solidFill>
                <a:latin typeface="Calibri"/>
                <a:ea typeface="Calibri"/>
                <a:cs typeface="Calibri"/>
                <a:sym typeface="Calibri"/>
              </a:rPr>
              <a:t>Copilot Wave 2</a:t>
            </a:r>
            <a:r>
              <a:rPr lang="en" sz="1200" b="0" i="0" u="none" strike="noStrike" cap="none">
                <a:solidFill>
                  <a:schemeClr val="dk1"/>
                </a:solidFill>
                <a:latin typeface="Calibri"/>
                <a:ea typeface="Calibri"/>
                <a:cs typeface="Calibri"/>
                <a:sym typeface="Calibri"/>
              </a:rPr>
              <a:t> spring release, Copilot Notebooks, and new reasoning agents ("Researcher" and "Analyst")</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Natural Language Web (NLWeb)</a:t>
            </a:r>
            <a:r>
              <a:rPr lang="en" sz="1200" b="0" i="0" u="none" strike="noStrike" cap="none">
                <a:solidFill>
                  <a:schemeClr val="dk1"/>
                </a:solidFill>
                <a:latin typeface="Calibri"/>
                <a:ea typeface="Calibri"/>
                <a:cs typeface="Calibri"/>
                <a:sym typeface="Calibri"/>
              </a:rPr>
              <a:t>, a project led by R.V. Guha, which aims to transform websites into agentic apps with natural language interfaces</a:t>
            </a:r>
            <a:br>
              <a:rPr lang="en" sz="900" b="0" i="0" u="none" strike="noStrike" cap="none">
                <a:solidFill>
                  <a:schemeClr val="dk1"/>
                </a:solidFill>
                <a:latin typeface="Calibri"/>
                <a:ea typeface="Calibri"/>
                <a:cs typeface="Calibri"/>
                <a:sym typeface="Calibri"/>
              </a:rPr>
            </a:br>
            <a:r>
              <a:rPr lang="en" sz="900" b="0" i="0" u="sng" strike="noStrike" cap="none">
                <a:solidFill>
                  <a:schemeClr val="hlink"/>
                </a:solidFill>
                <a:latin typeface="Calibri"/>
                <a:ea typeface="Calibri"/>
                <a:cs typeface="Calibri"/>
                <a:sym typeface="Calibri"/>
                <a:hlinkClick r:id="rId3"/>
              </a:rPr>
              <a:t>https://news.microsoft.com/source/features/company-news/introducing-nlweb-bringing-conversational-interfaces-directly-to-the-web/</a:t>
            </a:r>
            <a:r>
              <a:rPr lang="en" sz="900" b="0" i="0" u="none" strike="noStrike" cap="none">
                <a:solidFill>
                  <a:schemeClr val="dk1"/>
                </a:solidFill>
                <a:latin typeface="Calibri"/>
                <a:ea typeface="Calibri"/>
                <a:cs typeface="Calibri"/>
                <a:sym typeface="Calibri"/>
              </a:rPr>
              <a:t> </a:t>
            </a:r>
            <a:endParaRPr sz="9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3C78D8"/>
                </a:solidFill>
                <a:latin typeface="Calibri"/>
                <a:ea typeface="Calibri"/>
                <a:cs typeface="Calibri"/>
                <a:sym typeface="Calibri"/>
              </a:rPr>
              <a:t>Microsoft Discovery</a:t>
            </a:r>
            <a:r>
              <a:rPr lang="en" sz="1200" b="0" i="0" u="none" strike="noStrike" cap="none">
                <a:solidFill>
                  <a:schemeClr val="dk1"/>
                </a:solidFill>
                <a:latin typeface="Calibri"/>
                <a:ea typeface="Calibri"/>
                <a:cs typeface="Calibri"/>
                <a:sym typeface="Calibri"/>
              </a:rPr>
              <a:t> - accelerate research and development (R&amp;D)</a:t>
            </a:r>
            <a:br>
              <a:rPr lang="en" sz="900" b="0" i="0" u="none" strike="noStrike" cap="none">
                <a:solidFill>
                  <a:schemeClr val="dk1"/>
                </a:solidFill>
                <a:latin typeface="Calibri"/>
                <a:ea typeface="Calibri"/>
                <a:cs typeface="Calibri"/>
                <a:sym typeface="Calibri"/>
              </a:rPr>
            </a:br>
            <a:r>
              <a:rPr lang="en" sz="900" b="0" i="0" u="sng" strike="noStrike" cap="none">
                <a:solidFill>
                  <a:schemeClr val="hlink"/>
                </a:solidFill>
                <a:latin typeface="Calibri"/>
                <a:ea typeface="Calibri"/>
                <a:cs typeface="Calibri"/>
                <a:sym typeface="Calibri"/>
                <a:hlinkClick r:id="rId4"/>
              </a:rPr>
              <a:t>https://azure.microsoft.com/en-us/blog/transforming-rd-with-agentic-ai-introducing-microsoft-discovery/</a:t>
            </a:r>
            <a:r>
              <a:rPr lang="en" sz="900" b="0" i="0" u="none" strike="noStrike" cap="none">
                <a:solidFill>
                  <a:schemeClr val="dk1"/>
                </a:solidFill>
                <a:latin typeface="Calibri"/>
                <a:ea typeface="Calibri"/>
                <a:cs typeface="Calibri"/>
                <a:sym typeface="Calibri"/>
              </a:rPr>
              <a:t> </a:t>
            </a:r>
            <a:endParaRPr sz="9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GitHub Copilot chat is open-sourced under MIT license</a:t>
            </a:r>
            <a:r>
              <a:rPr lang="en" sz="1200" b="0" i="0" u="none" strike="noStrike" cap="none">
                <a:solidFill>
                  <a:schemeClr val="dk1"/>
                </a:solidFill>
                <a:latin typeface="Calibri"/>
                <a:ea typeface="Calibri"/>
                <a:cs typeface="Calibri"/>
                <a:sym typeface="Calibri"/>
              </a:rPr>
              <a:t>:</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(only VSCode chat extension was open-sourced. The cloud part was not open-sourced) </a:t>
            </a:r>
            <a:br>
              <a:rPr lang="en" sz="1200" b="0" i="0" u="none" strike="noStrike" cap="none">
                <a:solidFill>
                  <a:schemeClr val="dk1"/>
                </a:solidFill>
                <a:latin typeface="Calibri"/>
                <a:ea typeface="Calibri"/>
                <a:cs typeface="Calibri"/>
                <a:sym typeface="Calibri"/>
              </a:rPr>
            </a:br>
            <a:r>
              <a:rPr lang="en" sz="900" b="0" i="0" u="sng" strike="noStrike" cap="none">
                <a:solidFill>
                  <a:schemeClr val="hlink"/>
                </a:solidFill>
                <a:latin typeface="Calibri"/>
                <a:ea typeface="Calibri"/>
                <a:cs typeface="Calibri"/>
                <a:sym typeface="Calibri"/>
                <a:hlinkClick r:id="rId5"/>
              </a:rPr>
              <a:t>https://github.com/features/copilot</a:t>
            </a:r>
            <a:r>
              <a:rPr lang="en" sz="900" b="0" i="0" u="none" strike="noStrike" cap="none">
                <a:solidFill>
                  <a:schemeClr val="dk1"/>
                </a:solidFill>
                <a:latin typeface="Calibri"/>
                <a:ea typeface="Calibri"/>
                <a:cs typeface="Calibri"/>
                <a:sym typeface="Calibri"/>
              </a:rPr>
              <a:t> </a:t>
            </a:r>
            <a:br>
              <a:rPr lang="en" sz="900" b="0" i="0" u="none" strike="noStrike" cap="none">
                <a:solidFill>
                  <a:schemeClr val="dk1"/>
                </a:solidFill>
                <a:latin typeface="Calibri"/>
                <a:ea typeface="Calibri"/>
                <a:cs typeface="Calibri"/>
                <a:sym typeface="Calibri"/>
              </a:rPr>
            </a:br>
            <a:r>
              <a:rPr lang="en" sz="900" b="0" i="0" u="sng" strike="noStrike" cap="none">
                <a:solidFill>
                  <a:schemeClr val="hlink"/>
                </a:solidFill>
                <a:latin typeface="Calibri"/>
                <a:ea typeface="Calibri"/>
                <a:cs typeface="Calibri"/>
                <a:sym typeface="Calibri"/>
                <a:hlinkClick r:id="rId6"/>
              </a:rPr>
              <a:t>https://www.youtube.com/watch?v=NIgrGqmoeHs</a:t>
            </a:r>
            <a:r>
              <a:rPr lang="en" sz="900" b="0" i="0" u="none" strike="noStrike" cap="none">
                <a:solidFill>
                  <a:schemeClr val="dk1"/>
                </a:solidFill>
                <a:latin typeface="Calibri"/>
                <a:ea typeface="Calibri"/>
                <a:cs typeface="Calibri"/>
                <a:sym typeface="Calibri"/>
              </a:rPr>
              <a:t> - video</a:t>
            </a:r>
            <a:br>
              <a:rPr lang="en" sz="900" b="0" i="0" u="none" strike="noStrike" cap="none">
                <a:solidFill>
                  <a:schemeClr val="dk1"/>
                </a:solidFill>
                <a:latin typeface="Calibri"/>
                <a:ea typeface="Calibri"/>
                <a:cs typeface="Calibri"/>
                <a:sym typeface="Calibri"/>
              </a:rPr>
            </a:br>
            <a:r>
              <a:rPr lang="en" sz="900" b="0" i="0" u="sng" strike="noStrike" cap="none">
                <a:solidFill>
                  <a:schemeClr val="hlink"/>
                </a:solidFill>
                <a:latin typeface="Calibri"/>
                <a:ea typeface="Calibri"/>
                <a:cs typeface="Calibri"/>
                <a:sym typeface="Calibri"/>
                <a:hlinkClick r:id="rId7"/>
              </a:rPr>
              <a:t>https://github.com/copilot-extensions/github-models-extension</a:t>
            </a:r>
            <a:r>
              <a:rPr lang="en" sz="900" b="0" i="0" u="none" strike="noStrike" cap="none">
                <a:solidFill>
                  <a:schemeClr val="dk1"/>
                </a:solidFill>
                <a:latin typeface="Calibri"/>
                <a:ea typeface="Calibri"/>
                <a:cs typeface="Calibri"/>
                <a:sym typeface="Calibri"/>
              </a:rPr>
              <a:t> </a:t>
            </a:r>
            <a:endParaRPr sz="900" b="0" i="0" u="none" strike="noStrike" cap="none">
              <a:solidFill>
                <a:schemeClr val="dk1"/>
              </a:solidFill>
              <a:latin typeface="Calibri"/>
              <a:ea typeface="Calibri"/>
              <a:cs typeface="Calibri"/>
              <a:sym typeface="Calibri"/>
            </a:endParaRPr>
          </a:p>
        </p:txBody>
      </p:sp>
      <p:pic>
        <p:nvPicPr>
          <p:cNvPr id="101" name="Google Shape;101;p19"/>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4622550" y="93750"/>
            <a:ext cx="4417101" cy="2484625"/>
          </a:xfrm>
          <a:prstGeom prst="rect">
            <a:avLst/>
          </a:prstGeom>
          <a:noFill/>
          <a:ln w="9525" cap="flat" cmpd="sng">
            <a:solidFill>
              <a:srgbClr val="FF0000"/>
            </a:solidFill>
            <a:prstDash val="solid"/>
            <a:round/>
            <a:headEnd type="none" w="sm" len="sm"/>
            <a:tailEnd type="none" w="sm" len="sm"/>
          </a:ln>
        </p:spPr>
      </p:pic>
      <p:pic>
        <p:nvPicPr>
          <p:cNvPr id="102" name="Google Shape;102;p19"/>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4622550" y="2673600"/>
            <a:ext cx="2806350" cy="1571556"/>
          </a:xfrm>
          <a:prstGeom prst="rect">
            <a:avLst/>
          </a:prstGeom>
          <a:noFill/>
          <a:ln w="9525" cap="flat" cmpd="sng">
            <a:solidFill>
              <a:srgbClr val="FF0000"/>
            </a:solidFill>
            <a:prstDash val="solid"/>
            <a:round/>
            <a:headEnd type="none" w="sm" len="sm"/>
            <a:tailEnd type="none" w="sm" len="sm"/>
          </a:ln>
        </p:spPr>
      </p:pic>
      <p:pic>
        <p:nvPicPr>
          <p:cNvPr id="103" name="Google Shape;103;p19"/>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7468700" y="2661300"/>
            <a:ext cx="1583850" cy="1583850"/>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0"/>
          <p:cNvSpPr txBox="1"/>
          <p:nvPr/>
        </p:nvSpPr>
        <p:spPr>
          <a:xfrm>
            <a:off x="55075" y="52750"/>
            <a:ext cx="51054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i="0" u="none" strike="noStrike" cap="none">
                <a:solidFill>
                  <a:schemeClr val="dk1"/>
                </a:solidFill>
                <a:latin typeface="Calibri"/>
                <a:ea typeface="Calibri"/>
                <a:cs typeface="Calibri"/>
                <a:sym typeface="Calibri"/>
              </a:rPr>
              <a:t>AI Updates - 1</a:t>
            </a:r>
            <a:endParaRPr sz="2000" b="1" i="0" u="none" strike="noStrike" cap="none">
              <a:solidFill>
                <a:schemeClr val="dk1"/>
              </a:solidFill>
              <a:latin typeface="Calibri"/>
              <a:ea typeface="Calibri"/>
              <a:cs typeface="Calibri"/>
              <a:sym typeface="Calibri"/>
            </a:endParaRPr>
          </a:p>
        </p:txBody>
      </p:sp>
      <p:sp>
        <p:nvSpPr>
          <p:cNvPr id="109" name="Google Shape;109;p20"/>
          <p:cNvSpPr txBox="1"/>
          <p:nvPr/>
        </p:nvSpPr>
        <p:spPr>
          <a:xfrm>
            <a:off x="55075" y="595525"/>
            <a:ext cx="4475700" cy="14499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rgbClr val="FF0000"/>
              </a:buClr>
              <a:buSzPts val="900"/>
              <a:buFont typeface="Calibri"/>
              <a:buChar char="●"/>
            </a:pPr>
            <a:r>
              <a:rPr lang="en" sz="1200" b="1" i="0" u="none" strike="noStrike" cap="none">
                <a:solidFill>
                  <a:srgbClr val="FF0000"/>
                </a:solidFill>
                <a:latin typeface="Calibri"/>
                <a:ea typeface="Calibri"/>
                <a:cs typeface="Calibri"/>
                <a:sym typeface="Calibri"/>
              </a:rPr>
              <a:t>Nvidia EoRA - improve compressed models</a:t>
            </a:r>
            <a:endParaRPr sz="1200" b="1" i="0" u="none" strike="noStrike" cap="none">
              <a:solidFill>
                <a:srgbClr val="FF0000"/>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EoRA = Eigenspace Low-Rank Approximation</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EoRA is designed to be used as a helper technique when compressing models, for example quantization to 4 bits</a:t>
            </a:r>
            <a:endParaRPr sz="900" b="0" i="0" u="none" strike="noStrike" cap="none">
              <a:solidFill>
                <a:schemeClr val="dk1"/>
              </a:solidFill>
              <a:latin typeface="Calibri"/>
              <a:ea typeface="Calibri"/>
              <a:cs typeface="Calibri"/>
              <a:sym typeface="Calibri"/>
            </a:endParaRPr>
          </a:p>
          <a:p>
            <a:pPr marL="171450" marR="0" lvl="0" indent="-95250" algn="l" rtl="0">
              <a:lnSpc>
                <a:spcPct val="100000"/>
              </a:lnSpc>
              <a:spcBef>
                <a:spcPts val="0"/>
              </a:spcBef>
              <a:spcAft>
                <a:spcPts val="0"/>
              </a:spcAft>
              <a:buClr>
                <a:schemeClr val="dk1"/>
              </a:buClr>
              <a:buSzPts val="600"/>
              <a:buFont typeface="Calibri"/>
              <a:buChar char="●"/>
            </a:pPr>
            <a:r>
              <a:rPr lang="en" sz="900" b="0" i="0" u="sng" strike="noStrike" cap="none">
                <a:solidFill>
                  <a:schemeClr val="hlink"/>
                </a:solidFill>
                <a:latin typeface="Calibri"/>
                <a:ea typeface="Calibri"/>
                <a:cs typeface="Calibri"/>
                <a:sym typeface="Calibri"/>
                <a:hlinkClick r:id="rId3"/>
              </a:rPr>
              <a:t>https://arxiv.org/abs/2410.21271</a:t>
            </a:r>
            <a:r>
              <a:rPr lang="en" sz="900" b="0" i="0" u="none" strike="noStrike" cap="none">
                <a:solidFill>
                  <a:schemeClr val="dk1"/>
                </a:solidFill>
                <a:latin typeface="Calibri"/>
                <a:ea typeface="Calibri"/>
                <a:cs typeface="Calibri"/>
                <a:sym typeface="Calibri"/>
              </a:rPr>
              <a:t> - paper</a:t>
            </a:r>
            <a:endParaRPr sz="9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b="0" i="0" u="sng" strike="noStrike" cap="none">
                <a:solidFill>
                  <a:schemeClr val="hlink"/>
                </a:solidFill>
                <a:latin typeface="Calibri"/>
                <a:ea typeface="Calibri"/>
                <a:cs typeface="Calibri"/>
                <a:sym typeface="Calibri"/>
                <a:hlinkClick r:id="rId4"/>
              </a:rPr>
              <a:t>https://towardsdatascience.com/boost-2-bit-llm-accuracy-with-eora/</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In practice, one can apply EoRA as compensation after quantization or pruning</a:t>
            </a:r>
            <a:endParaRPr sz="1200" b="0" i="0" u="none" strike="noStrike" cap="none">
              <a:solidFill>
                <a:schemeClr val="dk1"/>
              </a:solidFill>
              <a:latin typeface="Calibri"/>
              <a:ea typeface="Calibri"/>
              <a:cs typeface="Calibri"/>
              <a:sym typeface="Calibri"/>
            </a:endParaRPr>
          </a:p>
        </p:txBody>
      </p:sp>
      <p:pic>
        <p:nvPicPr>
          <p:cNvPr id="110" name="Google Shape;110;p20"/>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650625" y="780325"/>
            <a:ext cx="1897651" cy="1265101"/>
          </a:xfrm>
          <a:prstGeom prst="rect">
            <a:avLst/>
          </a:prstGeom>
          <a:noFill/>
          <a:ln w="9525" cap="flat" cmpd="sng">
            <a:solidFill>
              <a:srgbClr val="FF0000"/>
            </a:solidFill>
            <a:prstDash val="solid"/>
            <a:round/>
            <a:headEnd type="none" w="sm" len="sm"/>
            <a:tailEnd type="none" w="sm" len="sm"/>
          </a:ln>
        </p:spPr>
      </p:pic>
      <p:sp>
        <p:nvSpPr>
          <p:cNvPr id="111" name="Google Shape;111;p20"/>
          <p:cNvSpPr txBox="1"/>
          <p:nvPr/>
        </p:nvSpPr>
        <p:spPr>
          <a:xfrm>
            <a:off x="55075" y="2304325"/>
            <a:ext cx="4475700" cy="20502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rgbClr val="FF0000"/>
              </a:buClr>
              <a:buSzPts val="900"/>
              <a:buFont typeface="Calibri"/>
              <a:buChar char="●"/>
            </a:pPr>
            <a:r>
              <a:rPr lang="en" sz="1200" b="1" i="0" u="none" strike="noStrike" cap="none">
                <a:solidFill>
                  <a:srgbClr val="FF0000"/>
                </a:solidFill>
                <a:latin typeface="Calibri"/>
                <a:ea typeface="Calibri"/>
                <a:cs typeface="Calibri"/>
                <a:sym typeface="Calibri"/>
              </a:rPr>
              <a:t>ARI = Advanced Research &amp; Insights</a:t>
            </a:r>
            <a:endParaRPr sz="1200" b="1" i="0" u="none" strike="noStrike" cap="none">
              <a:solidFill>
                <a:srgbClr val="FF0000"/>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Professional-grade AI research agent developed by </a:t>
            </a:r>
            <a:r>
              <a:rPr lang="en" sz="1200" b="0" i="0" u="sng" strike="noStrike" cap="none">
                <a:solidFill>
                  <a:schemeClr val="hlink"/>
                </a:solidFill>
                <a:latin typeface="Calibri"/>
                <a:ea typeface="Calibri"/>
                <a:cs typeface="Calibri"/>
                <a:sym typeface="Calibri"/>
                <a:hlinkClick r:id="rId6"/>
              </a:rPr>
              <a:t>you.com</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Processes 400+ Sources Simultaneously, uses Chain-of-Thought Reasoning, Real-Time Verification, Interactive Visualizations (charts, graphs), connect to internal data sources (SharePoint, Google Drive, OneDrive), supports collaboration - review, edit, and refine research plans and objectives</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ARI outperforms OpenAI on multiple benchmarks</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ARI saves time and reduces costs. Tasks that once took days or weeks (such as due diligence, market analysis, or clinical research) can now be completed in minutes</a:t>
            </a:r>
            <a:endParaRPr sz="1200" b="0" i="0" u="none" strike="noStrike" cap="none">
              <a:solidFill>
                <a:schemeClr val="dk1"/>
              </a:solidFill>
              <a:latin typeface="Calibri"/>
              <a:ea typeface="Calibri"/>
              <a:cs typeface="Calibri"/>
              <a:sym typeface="Calibri"/>
            </a:endParaRPr>
          </a:p>
        </p:txBody>
      </p:sp>
      <p:pic>
        <p:nvPicPr>
          <p:cNvPr id="112" name="Google Shape;112;p20"/>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4650625" y="2304325"/>
            <a:ext cx="3657119" cy="2050201"/>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1"/>
          <p:cNvSpPr txBox="1"/>
          <p:nvPr/>
        </p:nvSpPr>
        <p:spPr>
          <a:xfrm>
            <a:off x="55075" y="52750"/>
            <a:ext cx="51054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i="0" u="none" strike="noStrike" cap="none">
                <a:solidFill>
                  <a:schemeClr val="dk1"/>
                </a:solidFill>
                <a:latin typeface="Calibri"/>
                <a:ea typeface="Calibri"/>
                <a:cs typeface="Calibri"/>
                <a:sym typeface="Calibri"/>
              </a:rPr>
              <a:t>AI Updates - 2</a:t>
            </a:r>
            <a:endParaRPr sz="2000" b="1" i="0" u="none" strike="noStrike" cap="none">
              <a:solidFill>
                <a:schemeClr val="dk1"/>
              </a:solidFill>
              <a:latin typeface="Calibri"/>
              <a:ea typeface="Calibri"/>
              <a:cs typeface="Calibri"/>
              <a:sym typeface="Calibri"/>
            </a:endParaRPr>
          </a:p>
        </p:txBody>
      </p:sp>
      <p:sp>
        <p:nvSpPr>
          <p:cNvPr id="118" name="Google Shape;118;p21"/>
          <p:cNvSpPr txBox="1"/>
          <p:nvPr/>
        </p:nvSpPr>
        <p:spPr>
          <a:xfrm>
            <a:off x="55075" y="396149"/>
            <a:ext cx="4475700" cy="9882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i="0" u="none" strike="noStrike" cap="none">
                <a:solidFill>
                  <a:srgbClr val="FF0000"/>
                </a:solidFill>
                <a:latin typeface="Calibri"/>
                <a:ea typeface="Calibri"/>
                <a:cs typeface="Calibri"/>
                <a:sym typeface="Calibri"/>
              </a:rPr>
              <a:t>Gemini Simplifies Text</a:t>
            </a:r>
            <a:endParaRPr sz="1200" b="1" i="0" u="none" strike="noStrike" cap="none">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AI makes complex text easier to understand, while keeping the original meaning</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b="0" i="0" u="sng" strike="noStrike" cap="none">
                <a:solidFill>
                  <a:schemeClr val="hlink"/>
                </a:solidFill>
                <a:latin typeface="Calibri"/>
                <a:ea typeface="Calibri"/>
                <a:cs typeface="Calibri"/>
                <a:sym typeface="Calibri"/>
                <a:hlinkClick r:id="rId3"/>
              </a:rPr>
              <a:t>https://arxiv.org/abs/2505.01980</a:t>
            </a:r>
            <a:r>
              <a:rPr lang="en" sz="900" b="0" i="0" u="none" strike="noStrike" cap="none">
                <a:solidFill>
                  <a:schemeClr val="dk1"/>
                </a:solidFill>
                <a:latin typeface="Calibri"/>
                <a:ea typeface="Calibri"/>
                <a:cs typeface="Calibri"/>
                <a:sym typeface="Calibri"/>
              </a:rPr>
              <a:t> - paper</a:t>
            </a:r>
            <a:endParaRPr sz="9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b="0" i="0" u="sng" strike="noStrike" cap="none">
                <a:solidFill>
                  <a:schemeClr val="hlink"/>
                </a:solidFill>
                <a:latin typeface="Calibri"/>
                <a:ea typeface="Calibri"/>
                <a:cs typeface="Calibri"/>
                <a:sym typeface="Calibri"/>
                <a:hlinkClick r:id="rId4"/>
              </a:rPr>
              <a:t>https://research.google/blog/making-complex-text-understandable-minimally-lossy-text-simplification-with-gemini/</a:t>
            </a:r>
            <a:r>
              <a:rPr lang="en" sz="900" b="0" i="0" u="none" strike="noStrike" cap="none">
                <a:solidFill>
                  <a:schemeClr val="dk1"/>
                </a:solidFill>
                <a:latin typeface="Calibri"/>
                <a:ea typeface="Calibri"/>
                <a:cs typeface="Calibri"/>
                <a:sym typeface="Calibri"/>
              </a:rPr>
              <a:t> </a:t>
            </a:r>
            <a:endParaRPr sz="900" b="0" i="0" u="none" strike="noStrike" cap="none">
              <a:solidFill>
                <a:schemeClr val="dk1"/>
              </a:solidFill>
              <a:latin typeface="Calibri"/>
              <a:ea typeface="Calibri"/>
              <a:cs typeface="Calibri"/>
              <a:sym typeface="Calibri"/>
            </a:endParaRPr>
          </a:p>
        </p:txBody>
      </p:sp>
      <p:sp>
        <p:nvSpPr>
          <p:cNvPr id="119" name="Google Shape;119;p21"/>
          <p:cNvSpPr txBox="1"/>
          <p:nvPr/>
        </p:nvSpPr>
        <p:spPr>
          <a:xfrm>
            <a:off x="55075" y="1439074"/>
            <a:ext cx="4475700" cy="9420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i="0" u="none" strike="noStrike" cap="none">
                <a:solidFill>
                  <a:srgbClr val="FF0000"/>
                </a:solidFill>
                <a:latin typeface="Calibri"/>
                <a:ea typeface="Calibri"/>
                <a:cs typeface="Calibri"/>
                <a:sym typeface="Calibri"/>
              </a:rPr>
              <a:t>BLIP3-o models generate CLIP image features</a:t>
            </a:r>
            <a:endParaRPr sz="1200" b="1" i="0" u="none" strike="noStrike" cap="none">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yields higher training efficiency and improved generative quality</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uses diffusion transformer</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open-sourced by Salesforce</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sng" strike="noStrike" cap="none">
                <a:solidFill>
                  <a:schemeClr val="hlink"/>
                </a:solidFill>
                <a:latin typeface="Calibri"/>
                <a:ea typeface="Calibri"/>
                <a:cs typeface="Calibri"/>
                <a:sym typeface="Calibri"/>
                <a:hlinkClick r:id="rId5"/>
              </a:rPr>
              <a:t>https://huggingface.co/papers/2505.09568</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p:txBody>
      </p:sp>
      <p:pic>
        <p:nvPicPr>
          <p:cNvPr id="120" name="Google Shape;120;p21"/>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5160476" y="611851"/>
            <a:ext cx="1949876" cy="2596449"/>
          </a:xfrm>
          <a:prstGeom prst="rect">
            <a:avLst/>
          </a:prstGeom>
          <a:noFill/>
          <a:ln w="9525" cap="flat" cmpd="sng">
            <a:solidFill>
              <a:srgbClr val="FF0000"/>
            </a:solidFill>
            <a:prstDash val="solid"/>
            <a:round/>
            <a:headEnd type="none" w="sm" len="sm"/>
            <a:tailEnd type="none" w="sm" len="sm"/>
          </a:ln>
        </p:spPr>
      </p:pic>
      <p:sp>
        <p:nvSpPr>
          <p:cNvPr id="121" name="Google Shape;121;p21"/>
          <p:cNvSpPr txBox="1"/>
          <p:nvPr/>
        </p:nvSpPr>
        <p:spPr>
          <a:xfrm>
            <a:off x="55075" y="2435950"/>
            <a:ext cx="4475700" cy="7572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i="0" u="none" strike="noStrike" cap="none">
                <a:solidFill>
                  <a:srgbClr val="FF0000"/>
                </a:solidFill>
                <a:latin typeface="Calibri"/>
                <a:ea typeface="Calibri"/>
                <a:cs typeface="Calibri"/>
                <a:sym typeface="Calibri"/>
              </a:rPr>
              <a:t>OpenAlpha_Evolve</a:t>
            </a:r>
            <a:endParaRPr sz="1200" b="1" i="0" u="none" strike="noStrike" cap="none">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Open-Source analog of DeepMind's AlphaEvolve</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Designed for researchers and developers.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sng" strike="noStrike" cap="none">
                <a:solidFill>
                  <a:schemeClr val="hlink"/>
                </a:solidFill>
                <a:latin typeface="Calibri"/>
                <a:ea typeface="Calibri"/>
                <a:cs typeface="Calibri"/>
                <a:sym typeface="Calibri"/>
                <a:hlinkClick r:id="rId7"/>
              </a:rPr>
              <a:t>https://github.com/shyamsaktawat/OpenAlpha_Evolve</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p:txBody>
      </p:sp>
      <p:sp>
        <p:nvSpPr>
          <p:cNvPr id="122" name="Google Shape;122;p21"/>
          <p:cNvSpPr txBox="1"/>
          <p:nvPr/>
        </p:nvSpPr>
        <p:spPr>
          <a:xfrm>
            <a:off x="55075" y="3248025"/>
            <a:ext cx="4475700" cy="16809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Workday Launches 7 New AI Agents</a:t>
            </a:r>
            <a:r>
              <a:rPr lang="en" sz="1200" b="0" i="0" u="none" strike="noStrike" cap="none">
                <a:solidFill>
                  <a:schemeClr val="dk1"/>
                </a:solidFill>
                <a:latin typeface="Calibri"/>
                <a:ea typeface="Calibri"/>
                <a:cs typeface="Calibri"/>
                <a:sym typeface="Calibri"/>
              </a:rPr>
              <a:t> to Automate HR, Finance, and Legal Tasks; Workday is a cloud-based enterprise service used by over 60% of the Fortune 500</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New AI Tools: Contract Intelligence Agent, Supplier Contracts Agent, and Contract Negotiation Agent automate contract review and editing; Document Driven Accounting Agent (invoices); Frontline Agent and Contingent Sourcing Agent (manage absences and temp hiring); Self-Service Agent: Answers employee questions and take action on their behalf</a:t>
            </a:r>
            <a:endParaRPr sz="1200" b="0" i="0" u="none" strike="noStrike" cap="non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2"/>
          <p:cNvSpPr txBox="1"/>
          <p:nvPr/>
        </p:nvSpPr>
        <p:spPr>
          <a:xfrm>
            <a:off x="55075" y="52750"/>
            <a:ext cx="51054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i="0" u="none" strike="noStrike" cap="none">
                <a:solidFill>
                  <a:schemeClr val="dk1"/>
                </a:solidFill>
                <a:latin typeface="Calibri"/>
                <a:ea typeface="Calibri"/>
                <a:cs typeface="Calibri"/>
                <a:sym typeface="Calibri"/>
              </a:rPr>
              <a:t>AI Updates - 3</a:t>
            </a:r>
            <a:endParaRPr sz="2000" b="1" i="0" u="none" strike="noStrike" cap="none">
              <a:solidFill>
                <a:schemeClr val="dk1"/>
              </a:solidFill>
              <a:latin typeface="Calibri"/>
              <a:ea typeface="Calibri"/>
              <a:cs typeface="Calibri"/>
              <a:sym typeface="Calibri"/>
            </a:endParaRPr>
          </a:p>
        </p:txBody>
      </p:sp>
      <p:sp>
        <p:nvSpPr>
          <p:cNvPr id="128" name="Google Shape;128;p22"/>
          <p:cNvSpPr txBox="1"/>
          <p:nvPr/>
        </p:nvSpPr>
        <p:spPr>
          <a:xfrm>
            <a:off x="55075" y="488750"/>
            <a:ext cx="2762400" cy="5727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FastMCP - open source MCP Framework</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sng" strike="noStrike" cap="none">
                <a:solidFill>
                  <a:schemeClr val="hlink"/>
                </a:solidFill>
                <a:latin typeface="Calibri"/>
                <a:ea typeface="Calibri"/>
                <a:cs typeface="Calibri"/>
                <a:sym typeface="Calibri"/>
                <a:hlinkClick r:id="rId3"/>
              </a:rPr>
              <a:t>https://github.com/jlowin/fastmcp</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sng" strike="noStrike" cap="none">
                <a:solidFill>
                  <a:schemeClr val="hlink"/>
                </a:solidFill>
                <a:latin typeface="Calibri"/>
                <a:ea typeface="Calibri"/>
                <a:cs typeface="Calibri"/>
                <a:sym typeface="Calibri"/>
                <a:hlinkClick r:id="rId4"/>
              </a:rPr>
              <a:t>https://gofastmcp.com/getting-started/</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p:txBody>
      </p:sp>
      <p:sp>
        <p:nvSpPr>
          <p:cNvPr id="129" name="Google Shape;129;p22"/>
          <p:cNvSpPr txBox="1"/>
          <p:nvPr/>
        </p:nvSpPr>
        <p:spPr>
          <a:xfrm>
            <a:off x="2866418" y="67100"/>
            <a:ext cx="2262900" cy="15423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6AA84F"/>
                </a:solidFill>
                <a:latin typeface="Roboto Mono"/>
                <a:ea typeface="Roboto Mono"/>
                <a:cs typeface="Roboto Mono"/>
                <a:sym typeface="Roboto Mono"/>
              </a:rPr>
              <a:t># fastmcp run </a:t>
            </a:r>
            <a:r>
              <a:rPr lang="en" sz="900" b="0" i="0" u="sng" strike="noStrike" cap="none">
                <a:solidFill>
                  <a:schemeClr val="hlink"/>
                </a:solidFill>
                <a:latin typeface="Roboto Mono"/>
                <a:ea typeface="Roboto Mono"/>
                <a:cs typeface="Roboto Mono"/>
                <a:sym typeface="Roboto Mono"/>
                <a:hlinkClick r:id="rId5"/>
              </a:rPr>
              <a:t>server.py</a:t>
            </a:r>
            <a:r>
              <a:rPr lang="en" sz="900" b="0" i="0" u="none" strike="noStrike" cap="none">
                <a:solidFill>
                  <a:srgbClr val="6AA84F"/>
                </a:solidFill>
                <a:latin typeface="Roboto Mono"/>
                <a:ea typeface="Roboto Mono"/>
                <a:cs typeface="Roboto Mono"/>
                <a:sym typeface="Roboto Mono"/>
              </a:rPr>
              <a:t> </a:t>
            </a:r>
            <a:endParaRPr sz="900" b="0" i="0" u="none" strike="noStrike" cap="none">
              <a:solidFill>
                <a:schemeClr val="dk1"/>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3C78D8"/>
                </a:solidFill>
                <a:latin typeface="Roboto Mono"/>
                <a:ea typeface="Roboto Mono"/>
                <a:cs typeface="Roboto Mono"/>
                <a:sym typeface="Roboto Mono"/>
              </a:rPr>
              <a:t>from fastmcp import FastMCP</a:t>
            </a:r>
            <a:endParaRPr sz="900" b="0" i="0" u="none" strike="noStrike" cap="none">
              <a:solidFill>
                <a:srgbClr val="3C78D8"/>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3C78D8"/>
                </a:solidFill>
                <a:latin typeface="Roboto Mono"/>
                <a:ea typeface="Roboto Mono"/>
                <a:cs typeface="Roboto Mono"/>
                <a:sym typeface="Roboto Mono"/>
              </a:rPr>
              <a:t>mcp = FastMCP("Demo 🚀")</a:t>
            </a:r>
            <a:endParaRPr sz="900" b="0" i="0" u="none" strike="noStrike" cap="none">
              <a:solidFill>
                <a:srgbClr val="3C78D8"/>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3C78D8"/>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3C78D8"/>
                </a:solidFill>
                <a:latin typeface="Roboto Mono"/>
                <a:ea typeface="Roboto Mono"/>
                <a:cs typeface="Roboto Mono"/>
                <a:sym typeface="Roboto Mono"/>
              </a:rPr>
              <a:t>@mcp.tool()</a:t>
            </a:r>
            <a:endParaRPr sz="900" b="0" i="0" u="none" strike="noStrike" cap="none">
              <a:solidFill>
                <a:srgbClr val="3C78D8"/>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3C78D8"/>
                </a:solidFill>
                <a:latin typeface="Roboto Mono"/>
                <a:ea typeface="Roboto Mono"/>
                <a:cs typeface="Roboto Mono"/>
                <a:sym typeface="Roboto Mono"/>
              </a:rPr>
              <a:t>def add(a: int, b: int) -&gt; int:</a:t>
            </a:r>
            <a:endParaRPr sz="900" b="0" i="0" u="none" strike="noStrike" cap="none">
              <a:solidFill>
                <a:srgbClr val="3C78D8"/>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3C78D8"/>
                </a:solidFill>
                <a:latin typeface="Roboto Mono"/>
                <a:ea typeface="Roboto Mono"/>
                <a:cs typeface="Roboto Mono"/>
                <a:sym typeface="Roboto Mono"/>
              </a:rPr>
              <a:t>    """Add two numbers"""</a:t>
            </a:r>
            <a:endParaRPr sz="900" b="0" i="0" u="none" strike="noStrike" cap="none">
              <a:solidFill>
                <a:srgbClr val="3C78D8"/>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3C78D8"/>
                </a:solidFill>
                <a:latin typeface="Roboto Mono"/>
                <a:ea typeface="Roboto Mono"/>
                <a:cs typeface="Roboto Mono"/>
                <a:sym typeface="Roboto Mono"/>
              </a:rPr>
              <a:t>    return a + b</a:t>
            </a:r>
            <a:endParaRPr sz="900" b="0" i="0" u="none" strike="noStrike" cap="none">
              <a:solidFill>
                <a:srgbClr val="3C78D8"/>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3C78D8"/>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3C78D8"/>
                </a:solidFill>
                <a:latin typeface="Roboto Mono"/>
                <a:ea typeface="Roboto Mono"/>
                <a:cs typeface="Roboto Mono"/>
                <a:sym typeface="Roboto Mono"/>
              </a:rPr>
              <a:t>if __name__ == "__main__":</a:t>
            </a:r>
            <a:endParaRPr sz="900" b="0" i="0" u="none" strike="noStrike" cap="none">
              <a:solidFill>
                <a:srgbClr val="3C78D8"/>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3C78D8"/>
                </a:solidFill>
                <a:latin typeface="Roboto Mono"/>
                <a:ea typeface="Roboto Mono"/>
                <a:cs typeface="Roboto Mono"/>
                <a:sym typeface="Roboto Mono"/>
              </a:rPr>
              <a:t>    mcp.run()</a:t>
            </a:r>
            <a:endParaRPr sz="900" b="0" i="0" u="none" strike="noStrike" cap="none">
              <a:solidFill>
                <a:srgbClr val="3C78D8"/>
              </a:solidFill>
              <a:latin typeface="Roboto Mono"/>
              <a:ea typeface="Roboto Mono"/>
              <a:cs typeface="Roboto Mono"/>
              <a:sym typeface="Roboto Mono"/>
            </a:endParaRPr>
          </a:p>
        </p:txBody>
      </p:sp>
      <p:sp>
        <p:nvSpPr>
          <p:cNvPr id="130" name="Google Shape;130;p22"/>
          <p:cNvSpPr txBox="1"/>
          <p:nvPr/>
        </p:nvSpPr>
        <p:spPr>
          <a:xfrm>
            <a:off x="989944" y="1823100"/>
            <a:ext cx="4274700" cy="1496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i="0" u="none" strike="noStrike" cap="none">
                <a:solidFill>
                  <a:srgbClr val="FF0000"/>
                </a:solidFill>
                <a:latin typeface="Calibri"/>
                <a:ea typeface="Calibri"/>
                <a:cs typeface="Calibri"/>
                <a:sym typeface="Calibri"/>
              </a:rPr>
              <a:t>Microsoft Magentic-UI web AI app</a:t>
            </a:r>
            <a:endParaRPr sz="1200" b="1" i="0" u="none" strike="noStrike" cap="none">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User can interact with a multi-agent system that can browse and perform actions on the live web, generate and execute code, and generate and analyze files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Agents: Orchestrator, WebSurfer, Coder, FileSurfer, UserProxy</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Open-source (MIT license)</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Human-centered, collaborative, transparent</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sng" strike="noStrike" cap="none">
                <a:solidFill>
                  <a:schemeClr val="hlink"/>
                </a:solidFill>
                <a:latin typeface="Calibri"/>
                <a:ea typeface="Calibri"/>
                <a:cs typeface="Calibri"/>
                <a:sym typeface="Calibri"/>
                <a:hlinkClick r:id="rId6"/>
              </a:rPr>
              <a:t>https://github.com/microsoft/magentic-ui</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p:txBody>
      </p:sp>
      <p:pic>
        <p:nvPicPr>
          <p:cNvPr id="131" name="Google Shape;131;p22"/>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5335425" y="1060956"/>
            <a:ext cx="3740600" cy="2250199"/>
          </a:xfrm>
          <a:prstGeom prst="rect">
            <a:avLst/>
          </a:prstGeom>
          <a:noFill/>
          <a:ln w="9525" cap="flat" cmpd="sng">
            <a:solidFill>
              <a:srgbClr val="FF0000"/>
            </a:solidFill>
            <a:prstDash val="solid"/>
            <a:round/>
            <a:headEnd type="none" w="sm" len="sm"/>
            <a:tailEnd type="none" w="sm" len="sm"/>
          </a:ln>
        </p:spPr>
      </p:pic>
      <p:sp>
        <p:nvSpPr>
          <p:cNvPr id="132" name="Google Shape;132;p22"/>
          <p:cNvSpPr txBox="1"/>
          <p:nvPr/>
        </p:nvSpPr>
        <p:spPr>
          <a:xfrm>
            <a:off x="75550" y="3499500"/>
            <a:ext cx="4415400" cy="1496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i="0" u="none" strike="noStrike" cap="none">
                <a:solidFill>
                  <a:srgbClr val="FF0000"/>
                </a:solidFill>
                <a:latin typeface="Calibri"/>
                <a:ea typeface="Calibri"/>
                <a:cs typeface="Calibri"/>
                <a:sym typeface="Calibri"/>
              </a:rPr>
              <a:t>OpenAI buys "io" for $6.4 Bln</a:t>
            </a:r>
            <a:endParaRPr sz="1200" b="1" i="0" u="none" strike="noStrike" cap="none">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"io" is a startup founded by Jony Ive in 2024. Jony Ive is the legendary designer behind Apple’s iPhone and MacBook</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Jony Ive will take on creative and design responsibilities across both OpenAI and io, while his design firm LoveFrom will remain independent</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The goal is to create physical products that "inspire, empower, and enable" users - </a:t>
            </a:r>
            <a:r>
              <a:rPr lang="en" sz="1200" b="0" i="0" u="sng" strike="noStrike" cap="none">
                <a:solidFill>
                  <a:schemeClr val="hlink"/>
                </a:solidFill>
                <a:latin typeface="Calibri"/>
                <a:ea typeface="Calibri"/>
                <a:cs typeface="Calibri"/>
                <a:sym typeface="Calibri"/>
                <a:hlinkClick r:id="rId8"/>
              </a:rPr>
              <a:t>https://openai.com/sam-and-jony/</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p:txBody>
      </p:sp>
      <p:pic>
        <p:nvPicPr>
          <p:cNvPr id="133" name="Google Shape;133;p22"/>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4566925" y="3499500"/>
            <a:ext cx="1994788" cy="1496100"/>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3"/>
          <p:cNvSpPr txBox="1"/>
          <p:nvPr/>
        </p:nvSpPr>
        <p:spPr>
          <a:xfrm>
            <a:off x="55075" y="52750"/>
            <a:ext cx="33171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i="0" u="none" strike="noStrike" cap="none">
                <a:solidFill>
                  <a:schemeClr val="dk1"/>
                </a:solidFill>
                <a:latin typeface="Calibri"/>
                <a:ea typeface="Calibri"/>
                <a:cs typeface="Calibri"/>
                <a:sym typeface="Calibri"/>
              </a:rPr>
              <a:t>Amazon Vulcan Robot</a:t>
            </a:r>
            <a:endParaRPr sz="2000" b="1" i="0" u="none" strike="noStrike" cap="none">
              <a:solidFill>
                <a:schemeClr val="dk1"/>
              </a:solidFill>
              <a:latin typeface="Calibri"/>
              <a:ea typeface="Calibri"/>
              <a:cs typeface="Calibri"/>
              <a:sym typeface="Calibri"/>
            </a:endParaRPr>
          </a:p>
        </p:txBody>
      </p:sp>
      <p:sp>
        <p:nvSpPr>
          <p:cNvPr id="139" name="Google Shape;139;p23"/>
          <p:cNvSpPr txBox="1"/>
          <p:nvPr/>
        </p:nvSpPr>
        <p:spPr>
          <a:xfrm>
            <a:off x="55075" y="550975"/>
            <a:ext cx="4475700" cy="38973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Amazon Vulcan - a robot with a sense of touch</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It works through AI</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Can recognize objects by contact, capable of picking up, moving, and storing products while processing a large percentage of the inventory during real-world tests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It is the first robot capable of “feeling” what it does and knows what strength and speed to apply to avoid damaging the item</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The robot’s other arm has a suction cup that can grab anything it wants to take from the compartments, with a camera and AI to make sure it only picks one item and not several by mistake</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Vulcan learns from its mistakes and understands how objects behave when touched. When an object falls, gets stuck, or is not recognized, the system logs that error, so it doesn’t happen again.</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Vulcan is operating in the logistics centres of Spokane (U.S.) and Hamburg (Germany). It has already processed more than half a million orders.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Vulcan can handle approximately 75% of available inventory. For now, it’s only being used to pick items located at the top of 2.4-meter stacks and those on the bottom, preventing workers from bending too much or having to climb ladders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sng" strike="noStrike" cap="none">
                <a:solidFill>
                  <a:schemeClr val="hlink"/>
                </a:solidFill>
                <a:latin typeface="Calibri"/>
                <a:ea typeface="Calibri"/>
                <a:cs typeface="Calibri"/>
                <a:sym typeface="Calibri"/>
                <a:hlinkClick r:id="rId3"/>
              </a:rPr>
              <a:t>https://unionrayo.com/en/amazon-vulcan-robot-sense-touch/</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p:txBody>
      </p:sp>
      <p:pic>
        <p:nvPicPr>
          <p:cNvPr id="140" name="Google Shape;140;p2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757325" y="1360000"/>
            <a:ext cx="4308426" cy="2423490"/>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3422</Words>
  <Application>Microsoft Macintosh PowerPoint</Application>
  <PresentationFormat>On-screen Show (16:9)</PresentationFormat>
  <Paragraphs>298</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Calibri</vt:lpstr>
      <vt:lpstr>Roboto Mono</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Lev Selector</cp:lastModifiedBy>
  <cp:revision>1</cp:revision>
  <dcterms:modified xsi:type="dcterms:W3CDTF">2025-05-21T21:25:33Z</dcterms:modified>
</cp:coreProperties>
</file>